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73" r:id="rId3"/>
    <p:sldId id="275" r:id="rId4"/>
    <p:sldId id="272" r:id="rId5"/>
    <p:sldId id="260" r:id="rId6"/>
    <p:sldId id="276" r:id="rId7"/>
    <p:sldId id="280" r:id="rId8"/>
    <p:sldId id="261" r:id="rId9"/>
    <p:sldId id="266" r:id="rId10"/>
    <p:sldId id="267" r:id="rId11"/>
    <p:sldId id="268" r:id="rId12"/>
    <p:sldId id="277" r:id="rId13"/>
    <p:sldId id="278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C877216-9E50-EBAF-2B5D-587A3256D604}" name="Petronio, Olivia" initials="" userId="S::petronio@dickinson.edu::0113b00d-9109-432b-af95-3b1aa10aa0c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D3D"/>
    <a:srgbClr val="C00000"/>
    <a:srgbClr val="FF7474"/>
    <a:srgbClr val="FFC6C6"/>
    <a:srgbClr val="F90000"/>
    <a:srgbClr val="FF45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4A7652-8994-A84A-4684-32450F52EED0}" v="4" dt="2025-05-08T17:04:59.578"/>
    <p1510:client id="{375F50C3-BC1F-6E11-21C0-326715E6DC39}" v="72" dt="2025-05-08T02:16:43.688"/>
    <p1510:client id="{3E7FEBE5-D4A4-8932-1A5B-12BECC8F399E}" v="13" dt="2025-05-08T01:11:09.477"/>
    <p1510:client id="{6C590FD5-F2C7-69AE-34A7-D5AC090E0439}" v="465" dt="2025-05-08T03:17:06.042"/>
    <p1510:client id="{8E167981-D809-374D-B52B-5C9DFD65C376}" v="1198" dt="2025-05-08T17:05:49.689"/>
    <p1510:client id="{B465769B-B2DA-94EC-D5F1-84DF9DA8A2A6}" v="36" dt="2025-05-08T16:55:37.962"/>
    <p1510:client id="{D6447B5E-E5A1-BC1E-55B9-CCED1AF85985}" v="347" dt="2025-05-08T16:53:20.217"/>
    <p1510:client id="{E0509880-7876-1A06-89ED-BBA840D320B9}" v="170" dt="2025-05-08T01:44:26.1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1E0CCA-18CD-418E-8539-41C550667B82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12AEF313-3355-4384-B212-23B2522DD65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Fixed point in time</a:t>
          </a:r>
        </a:p>
      </dgm:t>
    </dgm:pt>
    <dgm:pt modelId="{60238E96-0729-485C-A6A1-DF014D361B02}" type="parTrans" cxnId="{FE37AEA8-6B8C-407E-B852-9BBA7F792DE2}">
      <dgm:prSet/>
      <dgm:spPr/>
      <dgm:t>
        <a:bodyPr/>
        <a:lstStyle/>
        <a:p>
          <a:endParaRPr lang="en-US"/>
        </a:p>
      </dgm:t>
    </dgm:pt>
    <dgm:pt modelId="{6DA1AD3E-E5B5-42E1-8EBE-A32BEF2221FF}" type="sibTrans" cxnId="{FE37AEA8-6B8C-407E-B852-9BBA7F792DE2}">
      <dgm:prSet/>
      <dgm:spPr/>
      <dgm:t>
        <a:bodyPr/>
        <a:lstStyle/>
        <a:p>
          <a:endParaRPr lang="en-US"/>
        </a:p>
      </dgm:t>
    </dgm:pt>
    <dgm:pt modelId="{30F71401-82C5-4D2F-9D2A-42ED53DCDBD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-At this specific time, we collected Target data over a selected number of days</a:t>
          </a:r>
        </a:p>
      </dgm:t>
    </dgm:pt>
    <dgm:pt modelId="{B156B8F4-1816-4E52-AB65-E53844863295}" type="parTrans" cxnId="{2BA6448C-BBD9-4D50-8310-7550C9530B86}">
      <dgm:prSet/>
      <dgm:spPr/>
      <dgm:t>
        <a:bodyPr/>
        <a:lstStyle/>
        <a:p>
          <a:endParaRPr lang="en-US"/>
        </a:p>
      </dgm:t>
    </dgm:pt>
    <dgm:pt modelId="{6C17201B-23E1-4BBC-99C6-F1CB86E4D3EE}" type="sibTrans" cxnId="{2BA6448C-BBD9-4D50-8310-7550C9530B86}">
      <dgm:prSet/>
      <dgm:spPr/>
      <dgm:t>
        <a:bodyPr/>
        <a:lstStyle/>
        <a:p>
          <a:endParaRPr lang="en-US"/>
        </a:p>
      </dgm:t>
    </dgm:pt>
    <dgm:pt modelId="{42A8EEF5-6587-4BE8-82D0-135F465A64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 Some items were also sold out or simply not offered at the store</a:t>
          </a:r>
        </a:p>
      </dgm:t>
    </dgm:pt>
    <dgm:pt modelId="{7186C7FD-4792-4A7C-9A20-02C29E36E735}" type="parTrans" cxnId="{3C86CC2B-4D1F-4BB3-8101-CD74AD892541}">
      <dgm:prSet/>
      <dgm:spPr/>
      <dgm:t>
        <a:bodyPr/>
        <a:lstStyle/>
        <a:p>
          <a:endParaRPr lang="en-US"/>
        </a:p>
      </dgm:t>
    </dgm:pt>
    <dgm:pt modelId="{1FF01CAC-1CE0-469F-9A90-46CAED41F516}" type="sibTrans" cxnId="{3C86CC2B-4D1F-4BB3-8101-CD74AD892541}">
      <dgm:prSet/>
      <dgm:spPr/>
      <dgm:t>
        <a:bodyPr/>
        <a:lstStyle/>
        <a:p>
          <a:endParaRPr lang="en-US"/>
        </a:p>
      </dgm:t>
    </dgm:pt>
    <dgm:pt modelId="{9FF50AD6-43B4-4EE1-A7D9-98432A5E2D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-Current trends might not be applicable later</a:t>
          </a:r>
        </a:p>
      </dgm:t>
    </dgm:pt>
    <dgm:pt modelId="{FCF81135-EF5B-494F-A9A9-9DB448FB8815}" type="parTrans" cxnId="{213B4947-5D72-48DF-BD31-9F8BE774C46D}">
      <dgm:prSet/>
      <dgm:spPr/>
      <dgm:t>
        <a:bodyPr/>
        <a:lstStyle/>
        <a:p>
          <a:endParaRPr lang="en-US"/>
        </a:p>
      </dgm:t>
    </dgm:pt>
    <dgm:pt modelId="{BFBDCBB0-C6BF-48A0-82BC-AD2429B6F495}" type="sibTrans" cxnId="{213B4947-5D72-48DF-BD31-9F8BE774C46D}">
      <dgm:prSet/>
      <dgm:spPr/>
      <dgm:t>
        <a:bodyPr/>
        <a:lstStyle/>
        <a:p>
          <a:endParaRPr lang="en-US"/>
        </a:p>
      </dgm:t>
    </dgm:pt>
    <dgm:pt modelId="{70E33528-E8E0-4D83-8F8A-2FDF279E43D5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Sampling bias</a:t>
          </a:r>
        </a:p>
      </dgm:t>
    </dgm:pt>
    <dgm:pt modelId="{D7FB7612-EC4A-4B51-A0A0-A62AA8D1CD60}" type="parTrans" cxnId="{DD328699-6496-43CD-96BA-EBE9A4D941C5}">
      <dgm:prSet/>
      <dgm:spPr/>
      <dgm:t>
        <a:bodyPr/>
        <a:lstStyle/>
        <a:p>
          <a:endParaRPr lang="en-US"/>
        </a:p>
      </dgm:t>
    </dgm:pt>
    <dgm:pt modelId="{B02AAC09-A874-494D-803F-7E7A62726018}" type="sibTrans" cxnId="{DD328699-6496-43CD-96BA-EBE9A4D941C5}">
      <dgm:prSet/>
      <dgm:spPr/>
      <dgm:t>
        <a:bodyPr/>
        <a:lstStyle/>
        <a:p>
          <a:endParaRPr lang="en-US"/>
        </a:p>
      </dgm:t>
    </dgm:pt>
    <dgm:pt modelId="{187CC1FB-797C-48C0-BC55-DF4E5DB4C9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-Rural, suburban, and urban locations for each state</a:t>
          </a:r>
        </a:p>
      </dgm:t>
    </dgm:pt>
    <dgm:pt modelId="{3FEC277E-656F-4F10-A2A3-E147D47BE51D}" type="parTrans" cxnId="{FE60E65F-458D-4376-B443-997C4237F5E0}">
      <dgm:prSet/>
      <dgm:spPr/>
      <dgm:t>
        <a:bodyPr/>
        <a:lstStyle/>
        <a:p>
          <a:endParaRPr lang="en-US"/>
        </a:p>
      </dgm:t>
    </dgm:pt>
    <dgm:pt modelId="{8F404890-47D8-4CBD-ABAD-2BFC42C5AD46}" type="sibTrans" cxnId="{FE60E65F-458D-4376-B443-997C4237F5E0}">
      <dgm:prSet/>
      <dgm:spPr/>
      <dgm:t>
        <a:bodyPr/>
        <a:lstStyle/>
        <a:p>
          <a:endParaRPr lang="en-US"/>
        </a:p>
      </dgm:t>
    </dgm:pt>
    <dgm:pt modelId="{3B3EC59F-C303-48CE-B183-0102256FFF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 The products chosen might not accurately reflect category pricing</a:t>
          </a:r>
        </a:p>
      </dgm:t>
    </dgm:pt>
    <dgm:pt modelId="{9045DE4E-9971-4A4F-86E2-DD96DC5C23A4}" type="parTrans" cxnId="{61F90438-5323-48B0-A39C-519C09120A85}">
      <dgm:prSet/>
      <dgm:spPr/>
      <dgm:t>
        <a:bodyPr/>
        <a:lstStyle/>
        <a:p>
          <a:endParaRPr lang="en-US"/>
        </a:p>
      </dgm:t>
    </dgm:pt>
    <dgm:pt modelId="{C89230F0-76A2-44C1-A46C-B22CDD1C68CE}" type="sibTrans" cxnId="{61F90438-5323-48B0-A39C-519C09120A85}">
      <dgm:prSet/>
      <dgm:spPr/>
      <dgm:t>
        <a:bodyPr/>
        <a:lstStyle/>
        <a:p>
          <a:endParaRPr lang="en-US"/>
        </a:p>
      </dgm:t>
    </dgm:pt>
    <dgm:pt modelId="{1A3408A0-465C-4732-B885-436BC81521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bg1"/>
              </a:solidFill>
              <a:latin typeface="Times New Roman"/>
              <a:cs typeface="Times New Roman"/>
            </a:rPr>
            <a:t>-Some states only had a few locations in mainly urban areas</a:t>
          </a:r>
        </a:p>
      </dgm:t>
    </dgm:pt>
    <dgm:pt modelId="{140F1853-2F47-4875-9235-5949D41FE243}" type="parTrans" cxnId="{0BE6130F-FC2C-4A61-BE3F-5C5482756E59}">
      <dgm:prSet/>
      <dgm:spPr/>
      <dgm:t>
        <a:bodyPr/>
        <a:lstStyle/>
        <a:p>
          <a:endParaRPr lang="en-US"/>
        </a:p>
      </dgm:t>
    </dgm:pt>
    <dgm:pt modelId="{F7B4B939-9B2A-42DE-BCED-54DC9302FC07}" type="sibTrans" cxnId="{0BE6130F-FC2C-4A61-BE3F-5C5482756E59}">
      <dgm:prSet/>
      <dgm:spPr/>
      <dgm:t>
        <a:bodyPr/>
        <a:lstStyle/>
        <a:p>
          <a:endParaRPr lang="en-US"/>
        </a:p>
      </dgm:t>
    </dgm:pt>
    <dgm:pt modelId="{5E8919B6-47C7-4C37-8028-55B6FA488389}" type="pres">
      <dgm:prSet presAssocID="{551E0CCA-18CD-418E-8539-41C550667B82}" presName="root" presStyleCnt="0">
        <dgm:presLayoutVars>
          <dgm:dir/>
          <dgm:resizeHandles val="exact"/>
        </dgm:presLayoutVars>
      </dgm:prSet>
      <dgm:spPr/>
    </dgm:pt>
    <dgm:pt modelId="{1F85B2DA-5FD6-47FB-85C3-59C647D0A749}" type="pres">
      <dgm:prSet presAssocID="{12AEF313-3355-4384-B212-23B2522DD65D}" presName="compNode" presStyleCnt="0"/>
      <dgm:spPr/>
    </dgm:pt>
    <dgm:pt modelId="{B96D68B4-6C81-4ADF-A3DF-F9FFDC3C73EA}" type="pres">
      <dgm:prSet presAssocID="{12AEF313-3355-4384-B212-23B2522DD65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tical disc"/>
        </a:ext>
      </dgm:extLst>
    </dgm:pt>
    <dgm:pt modelId="{7EEF1732-06A0-4A4F-B268-61E66FA5AE10}" type="pres">
      <dgm:prSet presAssocID="{12AEF313-3355-4384-B212-23B2522DD65D}" presName="iconSpace" presStyleCnt="0"/>
      <dgm:spPr/>
    </dgm:pt>
    <dgm:pt modelId="{69B67413-3927-4F42-BD6A-6690917C33DD}" type="pres">
      <dgm:prSet presAssocID="{12AEF313-3355-4384-B212-23B2522DD65D}" presName="parTx" presStyleLbl="revTx" presStyleIdx="0" presStyleCnt="4">
        <dgm:presLayoutVars>
          <dgm:chMax val="0"/>
          <dgm:chPref val="0"/>
        </dgm:presLayoutVars>
      </dgm:prSet>
      <dgm:spPr/>
    </dgm:pt>
    <dgm:pt modelId="{E8870C24-AC6E-42F9-BA47-301831483D6A}" type="pres">
      <dgm:prSet presAssocID="{12AEF313-3355-4384-B212-23B2522DD65D}" presName="txSpace" presStyleCnt="0"/>
      <dgm:spPr/>
    </dgm:pt>
    <dgm:pt modelId="{E77C1B58-76A8-4F73-9102-F92D3C992B13}" type="pres">
      <dgm:prSet presAssocID="{12AEF313-3355-4384-B212-23B2522DD65D}" presName="desTx" presStyleLbl="revTx" presStyleIdx="1" presStyleCnt="4">
        <dgm:presLayoutVars/>
      </dgm:prSet>
      <dgm:spPr/>
    </dgm:pt>
    <dgm:pt modelId="{68296D9B-90D9-4ACE-8277-A1CB90BAC8E2}" type="pres">
      <dgm:prSet presAssocID="{6DA1AD3E-E5B5-42E1-8EBE-A32BEF2221FF}" presName="sibTrans" presStyleCnt="0"/>
      <dgm:spPr/>
    </dgm:pt>
    <dgm:pt modelId="{F8D7F89F-07DF-4A03-815B-797C9C49D909}" type="pres">
      <dgm:prSet presAssocID="{70E33528-E8E0-4D83-8F8A-2FDF279E43D5}" presName="compNode" presStyleCnt="0"/>
      <dgm:spPr/>
    </dgm:pt>
    <dgm:pt modelId="{222CC447-0E9F-432F-B75B-514DF8B526B7}" type="pres">
      <dgm:prSet presAssocID="{70E33528-E8E0-4D83-8F8A-2FDF279E43D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ity"/>
        </a:ext>
      </dgm:extLst>
    </dgm:pt>
    <dgm:pt modelId="{74A20768-FE98-46FD-AB14-009F172EFABE}" type="pres">
      <dgm:prSet presAssocID="{70E33528-E8E0-4D83-8F8A-2FDF279E43D5}" presName="iconSpace" presStyleCnt="0"/>
      <dgm:spPr/>
    </dgm:pt>
    <dgm:pt modelId="{88ECE0C1-3967-4E14-B23C-D8D3942CDEF9}" type="pres">
      <dgm:prSet presAssocID="{70E33528-E8E0-4D83-8F8A-2FDF279E43D5}" presName="parTx" presStyleLbl="revTx" presStyleIdx="2" presStyleCnt="4">
        <dgm:presLayoutVars>
          <dgm:chMax val="0"/>
          <dgm:chPref val="0"/>
        </dgm:presLayoutVars>
      </dgm:prSet>
      <dgm:spPr/>
    </dgm:pt>
    <dgm:pt modelId="{80D17E81-C0D6-4399-A29F-C99966766DC8}" type="pres">
      <dgm:prSet presAssocID="{70E33528-E8E0-4D83-8F8A-2FDF279E43D5}" presName="txSpace" presStyleCnt="0"/>
      <dgm:spPr/>
    </dgm:pt>
    <dgm:pt modelId="{951869E3-1624-4B30-9071-41E8B9D8ADB2}" type="pres">
      <dgm:prSet presAssocID="{70E33528-E8E0-4D83-8F8A-2FDF279E43D5}" presName="desTx" presStyleLbl="revTx" presStyleIdx="3" presStyleCnt="4">
        <dgm:presLayoutVars/>
      </dgm:prSet>
      <dgm:spPr/>
    </dgm:pt>
  </dgm:ptLst>
  <dgm:cxnLst>
    <dgm:cxn modelId="{0BE6130F-FC2C-4A61-BE3F-5C5482756E59}" srcId="{70E33528-E8E0-4D83-8F8A-2FDF279E43D5}" destId="{1A3408A0-465C-4732-B885-436BC81521BA}" srcOrd="2" destOrd="0" parTransId="{140F1853-2F47-4875-9235-5949D41FE243}" sibTransId="{F7B4B939-9B2A-42DE-BCED-54DC9302FC07}"/>
    <dgm:cxn modelId="{FFB16114-45EC-4244-BA58-3207FE72D715}" type="presOf" srcId="{70E33528-E8E0-4D83-8F8A-2FDF279E43D5}" destId="{88ECE0C1-3967-4E14-B23C-D8D3942CDEF9}" srcOrd="0" destOrd="0" presId="urn:microsoft.com/office/officeart/2018/5/layout/CenteredIconLabelDescriptionList"/>
    <dgm:cxn modelId="{3C86CC2B-4D1F-4BB3-8101-CD74AD892541}" srcId="{12AEF313-3355-4384-B212-23B2522DD65D}" destId="{42A8EEF5-6587-4BE8-82D0-135F465A642B}" srcOrd="1" destOrd="0" parTransId="{7186C7FD-4792-4A7C-9A20-02C29E36E735}" sibTransId="{1FF01CAC-1CE0-469F-9A90-46CAED41F516}"/>
    <dgm:cxn modelId="{61F90438-5323-48B0-A39C-519C09120A85}" srcId="{70E33528-E8E0-4D83-8F8A-2FDF279E43D5}" destId="{3B3EC59F-C303-48CE-B183-0102256FFFD3}" srcOrd="1" destOrd="0" parTransId="{9045DE4E-9971-4A4F-86E2-DD96DC5C23A4}" sibTransId="{C89230F0-76A2-44C1-A46C-B22CDD1C68CE}"/>
    <dgm:cxn modelId="{6E6CCB3C-BED2-457E-BE12-8B0659690E9A}" type="presOf" srcId="{9FF50AD6-43B4-4EE1-A7D9-98432A5E2D6F}" destId="{E77C1B58-76A8-4F73-9102-F92D3C992B13}" srcOrd="0" destOrd="2" presId="urn:microsoft.com/office/officeart/2018/5/layout/CenteredIconLabelDescriptionList"/>
    <dgm:cxn modelId="{FE60E65F-458D-4376-B443-997C4237F5E0}" srcId="{70E33528-E8E0-4D83-8F8A-2FDF279E43D5}" destId="{187CC1FB-797C-48C0-BC55-DF4E5DB4C927}" srcOrd="0" destOrd="0" parTransId="{3FEC277E-656F-4F10-A2A3-E147D47BE51D}" sibTransId="{8F404890-47D8-4CBD-ABAD-2BFC42C5AD46}"/>
    <dgm:cxn modelId="{213B4947-5D72-48DF-BD31-9F8BE774C46D}" srcId="{12AEF313-3355-4384-B212-23B2522DD65D}" destId="{9FF50AD6-43B4-4EE1-A7D9-98432A5E2D6F}" srcOrd="2" destOrd="0" parTransId="{FCF81135-EF5B-494F-A9A9-9DB448FB8815}" sibTransId="{BFBDCBB0-C6BF-48A0-82BC-AD2429B6F495}"/>
    <dgm:cxn modelId="{0380DB6C-6563-4B79-B5EE-96148D6A6023}" type="presOf" srcId="{187CC1FB-797C-48C0-BC55-DF4E5DB4C927}" destId="{951869E3-1624-4B30-9071-41E8B9D8ADB2}" srcOrd="0" destOrd="0" presId="urn:microsoft.com/office/officeart/2018/5/layout/CenteredIconLabelDescriptionList"/>
    <dgm:cxn modelId="{2BA6448C-BBD9-4D50-8310-7550C9530B86}" srcId="{12AEF313-3355-4384-B212-23B2522DD65D}" destId="{30F71401-82C5-4D2F-9D2A-42ED53DCDBD4}" srcOrd="0" destOrd="0" parTransId="{B156B8F4-1816-4E52-AB65-E53844863295}" sibTransId="{6C17201B-23E1-4BBC-99C6-F1CB86E4D3EE}"/>
    <dgm:cxn modelId="{7ED22095-EAA8-4E12-81DF-77418772CEA6}" type="presOf" srcId="{42A8EEF5-6587-4BE8-82D0-135F465A642B}" destId="{E77C1B58-76A8-4F73-9102-F92D3C992B13}" srcOrd="0" destOrd="1" presId="urn:microsoft.com/office/officeart/2018/5/layout/CenteredIconLabelDescriptionList"/>
    <dgm:cxn modelId="{DD328699-6496-43CD-96BA-EBE9A4D941C5}" srcId="{551E0CCA-18CD-418E-8539-41C550667B82}" destId="{70E33528-E8E0-4D83-8F8A-2FDF279E43D5}" srcOrd="1" destOrd="0" parTransId="{D7FB7612-EC4A-4B51-A0A0-A62AA8D1CD60}" sibTransId="{B02AAC09-A874-494D-803F-7E7A62726018}"/>
    <dgm:cxn modelId="{FE37AEA8-6B8C-407E-B852-9BBA7F792DE2}" srcId="{551E0CCA-18CD-418E-8539-41C550667B82}" destId="{12AEF313-3355-4384-B212-23B2522DD65D}" srcOrd="0" destOrd="0" parTransId="{60238E96-0729-485C-A6A1-DF014D361B02}" sibTransId="{6DA1AD3E-E5B5-42E1-8EBE-A32BEF2221FF}"/>
    <dgm:cxn modelId="{53E37BAE-A29F-4C4A-AC7C-8AF543DEE1EF}" type="presOf" srcId="{30F71401-82C5-4D2F-9D2A-42ED53DCDBD4}" destId="{E77C1B58-76A8-4F73-9102-F92D3C992B13}" srcOrd="0" destOrd="0" presId="urn:microsoft.com/office/officeart/2018/5/layout/CenteredIconLabelDescriptionList"/>
    <dgm:cxn modelId="{0632C7B7-888B-459C-8454-F3C159A2194C}" type="presOf" srcId="{551E0CCA-18CD-418E-8539-41C550667B82}" destId="{5E8919B6-47C7-4C37-8028-55B6FA488389}" srcOrd="0" destOrd="0" presId="urn:microsoft.com/office/officeart/2018/5/layout/CenteredIconLabelDescriptionList"/>
    <dgm:cxn modelId="{70F092C5-9214-4691-A209-E4FE76451DA9}" type="presOf" srcId="{1A3408A0-465C-4732-B885-436BC81521BA}" destId="{951869E3-1624-4B30-9071-41E8B9D8ADB2}" srcOrd="0" destOrd="2" presId="urn:microsoft.com/office/officeart/2018/5/layout/CenteredIconLabelDescriptionList"/>
    <dgm:cxn modelId="{677469D8-6E4D-42AC-B9D4-354ED2FE6CCF}" type="presOf" srcId="{12AEF313-3355-4384-B212-23B2522DD65D}" destId="{69B67413-3927-4F42-BD6A-6690917C33DD}" srcOrd="0" destOrd="0" presId="urn:microsoft.com/office/officeart/2018/5/layout/CenteredIconLabelDescriptionList"/>
    <dgm:cxn modelId="{F0A0EEDD-B8A4-46AD-B463-29071BB14787}" type="presOf" srcId="{3B3EC59F-C303-48CE-B183-0102256FFFD3}" destId="{951869E3-1624-4B30-9071-41E8B9D8ADB2}" srcOrd="0" destOrd="1" presId="urn:microsoft.com/office/officeart/2018/5/layout/CenteredIconLabelDescriptionList"/>
    <dgm:cxn modelId="{C210692A-A624-4E33-A0AE-5E3C8E0DD829}" type="presParOf" srcId="{5E8919B6-47C7-4C37-8028-55B6FA488389}" destId="{1F85B2DA-5FD6-47FB-85C3-59C647D0A749}" srcOrd="0" destOrd="0" presId="urn:microsoft.com/office/officeart/2018/5/layout/CenteredIconLabelDescriptionList"/>
    <dgm:cxn modelId="{FD7D568D-DB55-462F-B1E0-3C05EBFE0575}" type="presParOf" srcId="{1F85B2DA-5FD6-47FB-85C3-59C647D0A749}" destId="{B96D68B4-6C81-4ADF-A3DF-F9FFDC3C73EA}" srcOrd="0" destOrd="0" presId="urn:microsoft.com/office/officeart/2018/5/layout/CenteredIconLabelDescriptionList"/>
    <dgm:cxn modelId="{491E6F17-89DA-48B2-8348-A316A46AFB93}" type="presParOf" srcId="{1F85B2DA-5FD6-47FB-85C3-59C647D0A749}" destId="{7EEF1732-06A0-4A4F-B268-61E66FA5AE10}" srcOrd="1" destOrd="0" presId="urn:microsoft.com/office/officeart/2018/5/layout/CenteredIconLabelDescriptionList"/>
    <dgm:cxn modelId="{654B9E32-1641-4F2C-8404-97BA982B98DB}" type="presParOf" srcId="{1F85B2DA-5FD6-47FB-85C3-59C647D0A749}" destId="{69B67413-3927-4F42-BD6A-6690917C33DD}" srcOrd="2" destOrd="0" presId="urn:microsoft.com/office/officeart/2018/5/layout/CenteredIconLabelDescriptionList"/>
    <dgm:cxn modelId="{6167C71E-9CAB-4A1D-8D5E-E3A926223337}" type="presParOf" srcId="{1F85B2DA-5FD6-47FB-85C3-59C647D0A749}" destId="{E8870C24-AC6E-42F9-BA47-301831483D6A}" srcOrd="3" destOrd="0" presId="urn:microsoft.com/office/officeart/2018/5/layout/CenteredIconLabelDescriptionList"/>
    <dgm:cxn modelId="{D1BA8F4F-5DEF-4BED-BF51-1EB27FEB9D52}" type="presParOf" srcId="{1F85B2DA-5FD6-47FB-85C3-59C647D0A749}" destId="{E77C1B58-76A8-4F73-9102-F92D3C992B13}" srcOrd="4" destOrd="0" presId="urn:microsoft.com/office/officeart/2018/5/layout/CenteredIconLabelDescriptionList"/>
    <dgm:cxn modelId="{8A3F1FA7-CA8B-48A3-8028-4AD2932B40B6}" type="presParOf" srcId="{5E8919B6-47C7-4C37-8028-55B6FA488389}" destId="{68296D9B-90D9-4ACE-8277-A1CB90BAC8E2}" srcOrd="1" destOrd="0" presId="urn:microsoft.com/office/officeart/2018/5/layout/CenteredIconLabelDescriptionList"/>
    <dgm:cxn modelId="{BDDE7710-F902-4081-BAB6-72C6CF49D1E7}" type="presParOf" srcId="{5E8919B6-47C7-4C37-8028-55B6FA488389}" destId="{F8D7F89F-07DF-4A03-815B-797C9C49D909}" srcOrd="2" destOrd="0" presId="urn:microsoft.com/office/officeart/2018/5/layout/CenteredIconLabelDescriptionList"/>
    <dgm:cxn modelId="{C54AD93F-B397-416F-BFF2-796744115870}" type="presParOf" srcId="{F8D7F89F-07DF-4A03-815B-797C9C49D909}" destId="{222CC447-0E9F-432F-B75B-514DF8B526B7}" srcOrd="0" destOrd="0" presId="urn:microsoft.com/office/officeart/2018/5/layout/CenteredIconLabelDescriptionList"/>
    <dgm:cxn modelId="{AECFAD2A-EC65-4C2E-A4E8-2EDFB2BDEB22}" type="presParOf" srcId="{F8D7F89F-07DF-4A03-815B-797C9C49D909}" destId="{74A20768-FE98-46FD-AB14-009F172EFABE}" srcOrd="1" destOrd="0" presId="urn:microsoft.com/office/officeart/2018/5/layout/CenteredIconLabelDescriptionList"/>
    <dgm:cxn modelId="{C076CE9D-D5F6-4FA8-ADCA-FF1A11664245}" type="presParOf" srcId="{F8D7F89F-07DF-4A03-815B-797C9C49D909}" destId="{88ECE0C1-3967-4E14-B23C-D8D3942CDEF9}" srcOrd="2" destOrd="0" presId="urn:microsoft.com/office/officeart/2018/5/layout/CenteredIconLabelDescriptionList"/>
    <dgm:cxn modelId="{F2A65DE7-A323-40EA-80FB-50E9F37BB77A}" type="presParOf" srcId="{F8D7F89F-07DF-4A03-815B-797C9C49D909}" destId="{80D17E81-C0D6-4399-A29F-C99966766DC8}" srcOrd="3" destOrd="0" presId="urn:microsoft.com/office/officeart/2018/5/layout/CenteredIconLabelDescriptionList"/>
    <dgm:cxn modelId="{6DBF3190-0F14-4319-B3D2-4C82166A066F}" type="presParOf" srcId="{F8D7F89F-07DF-4A03-815B-797C9C49D909}" destId="{951869E3-1624-4B30-9071-41E8B9D8ADB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994FF5-B599-4585-89C3-5BEC18AB1A12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AB11C40-EEC6-48B5-9DC5-6E38D5E88CFB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Social: </a:t>
          </a:r>
        </a:p>
      </dgm:t>
    </dgm:pt>
    <dgm:pt modelId="{C4116BF9-1334-48AE-8BDD-B1AD5AC6835B}" type="parTrans" cxnId="{8A0491E8-0F1C-4EAB-9077-1FC9D77C48DD}">
      <dgm:prSet/>
      <dgm:spPr/>
      <dgm:t>
        <a:bodyPr/>
        <a:lstStyle/>
        <a:p>
          <a:endParaRPr lang="en-US"/>
        </a:p>
      </dgm:t>
    </dgm:pt>
    <dgm:pt modelId="{CF332FA0-B949-40E2-B781-FF4FD95A57B0}" type="sibTrans" cxnId="{8A0491E8-0F1C-4EAB-9077-1FC9D77C48DD}">
      <dgm:prSet/>
      <dgm:spPr/>
      <dgm:t>
        <a:bodyPr/>
        <a:lstStyle/>
        <a:p>
          <a:endParaRPr lang="en-US"/>
        </a:p>
      </dgm:t>
    </dgm:pt>
    <dgm:pt modelId="{780383D3-A26B-4035-86E7-59236FEAF5B6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Individual: Gains knowledge and awareness</a:t>
          </a:r>
        </a:p>
      </dgm:t>
    </dgm:pt>
    <dgm:pt modelId="{1CAEDC04-71E4-490A-B4C1-6BDB431144D0}" type="parTrans" cxnId="{639F3CBE-35B0-495C-8ABE-01C58037876D}">
      <dgm:prSet/>
      <dgm:spPr/>
      <dgm:t>
        <a:bodyPr/>
        <a:lstStyle/>
        <a:p>
          <a:endParaRPr lang="en-US"/>
        </a:p>
      </dgm:t>
    </dgm:pt>
    <dgm:pt modelId="{3663F564-54B7-41A6-AB97-6CB713FA716D}" type="sibTrans" cxnId="{639F3CBE-35B0-495C-8ABE-01C58037876D}">
      <dgm:prSet/>
      <dgm:spPr/>
      <dgm:t>
        <a:bodyPr/>
        <a:lstStyle/>
        <a:p>
          <a:endParaRPr lang="en-US"/>
        </a:p>
      </dgm:t>
    </dgm:pt>
    <dgm:pt modelId="{95D2F053-ADE8-4675-A8B8-5A20DBBF5D2A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Community: Adds knowledge and advocation</a:t>
          </a:r>
        </a:p>
      </dgm:t>
    </dgm:pt>
    <dgm:pt modelId="{3026629E-57B9-4268-9E37-38734CF2A9FB}" type="parTrans" cxnId="{11B22577-0E68-47A0-937A-F1019B474854}">
      <dgm:prSet/>
      <dgm:spPr/>
      <dgm:t>
        <a:bodyPr/>
        <a:lstStyle/>
        <a:p>
          <a:endParaRPr lang="en-US"/>
        </a:p>
      </dgm:t>
    </dgm:pt>
    <dgm:pt modelId="{375415E9-4725-41C7-B6AB-4E113585C356}" type="sibTrans" cxnId="{11B22577-0E68-47A0-937A-F1019B474854}">
      <dgm:prSet/>
      <dgm:spPr/>
      <dgm:t>
        <a:bodyPr/>
        <a:lstStyle/>
        <a:p>
          <a:endParaRPr lang="en-US"/>
        </a:p>
      </dgm:t>
    </dgm:pt>
    <dgm:pt modelId="{124A9A15-4A13-4D0F-A5DB-DF75AC503638}">
      <dgm:prSet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Law: Gives policymakers insight to pricing differences between regions and area types</a:t>
          </a:r>
        </a:p>
      </dgm:t>
    </dgm:pt>
    <dgm:pt modelId="{3E1F077B-D76F-4E48-A130-92738E45497C}" type="parTrans" cxnId="{5F166E84-BB65-4A4E-B54D-9141C36BA9BD}">
      <dgm:prSet/>
      <dgm:spPr/>
      <dgm:t>
        <a:bodyPr/>
        <a:lstStyle/>
        <a:p>
          <a:endParaRPr lang="en-US"/>
        </a:p>
      </dgm:t>
    </dgm:pt>
    <dgm:pt modelId="{EB278B3B-A04F-4F50-BCC9-408CAE543AA0}" type="sibTrans" cxnId="{5F166E84-BB65-4A4E-B54D-9141C36BA9BD}">
      <dgm:prSet/>
      <dgm:spPr/>
      <dgm:t>
        <a:bodyPr/>
        <a:lstStyle/>
        <a:p>
          <a:endParaRPr lang="en-US"/>
        </a:p>
      </dgm:t>
    </dgm:pt>
    <dgm:pt modelId="{EF9EF3AC-B526-434D-873C-0614E6EE7B4B}">
      <dgm:prSet/>
      <dgm:spPr/>
      <dgm:t>
        <a:bodyPr/>
        <a:lstStyle/>
        <a:p>
          <a:r>
            <a:rPr lang="en-US" sz="1900">
              <a:latin typeface="Times New Roman" panose="02020603050405020304" pitchFamily="18" charset="0"/>
              <a:cs typeface="Times New Roman" panose="02020603050405020304" pitchFamily="18" charset="0"/>
            </a:rPr>
            <a:t>Ethical: </a:t>
          </a:r>
        </a:p>
      </dgm:t>
    </dgm:pt>
    <dgm:pt modelId="{D0807830-3F41-4AD7-98A7-90B562994D19}" type="parTrans" cxnId="{618FA57E-7786-4E3E-A4D7-A5B1E01D88DF}">
      <dgm:prSet/>
      <dgm:spPr/>
      <dgm:t>
        <a:bodyPr/>
        <a:lstStyle/>
        <a:p>
          <a:endParaRPr lang="en-US"/>
        </a:p>
      </dgm:t>
    </dgm:pt>
    <dgm:pt modelId="{579C3CA7-FCC0-4B44-95B7-68964CF75924}" type="sibTrans" cxnId="{618FA57E-7786-4E3E-A4D7-A5B1E01D88DF}">
      <dgm:prSet/>
      <dgm:spPr/>
      <dgm:t>
        <a:bodyPr/>
        <a:lstStyle/>
        <a:p>
          <a:endParaRPr lang="en-US"/>
        </a:p>
      </dgm:t>
    </dgm:pt>
    <dgm:pt modelId="{73D01F7C-4FC3-475D-85E7-8A34D9BF114A}">
      <dgm:prSet custT="1"/>
      <dgm:spPr/>
      <dgm:t>
        <a:bodyPr/>
        <a:lstStyle/>
        <a:p>
          <a:r>
            <a:rPr lang="en-US" sz="1700">
              <a:latin typeface="Times New Roman" panose="02020603050405020304" pitchFamily="18" charset="0"/>
              <a:cs typeface="Times New Roman" panose="02020603050405020304" pitchFamily="18" charset="0"/>
            </a:rPr>
            <a:t>Despite supply chain issues to rural areas, rural customers have lower median incomes but are paying more for necessities</a:t>
          </a:r>
        </a:p>
      </dgm:t>
    </dgm:pt>
    <dgm:pt modelId="{C2AF44BC-BABD-4E4C-B57C-F0E025630D74}" type="parTrans" cxnId="{4BC3B228-6AD0-482B-913D-A9E639B2C93D}">
      <dgm:prSet/>
      <dgm:spPr/>
      <dgm:t>
        <a:bodyPr/>
        <a:lstStyle/>
        <a:p>
          <a:endParaRPr lang="en-US"/>
        </a:p>
      </dgm:t>
    </dgm:pt>
    <dgm:pt modelId="{5052DA88-6A91-445E-9893-31DECB9AFECC}" type="sibTrans" cxnId="{4BC3B228-6AD0-482B-913D-A9E639B2C93D}">
      <dgm:prSet/>
      <dgm:spPr/>
      <dgm:t>
        <a:bodyPr/>
        <a:lstStyle/>
        <a:p>
          <a:endParaRPr lang="en-US"/>
        </a:p>
      </dgm:t>
    </dgm:pt>
    <dgm:pt modelId="{E189B220-703C-4915-AD73-F442B4FA3400}">
      <dgm:prSet custT="1"/>
      <dgm:spPr/>
      <dgm:t>
        <a:bodyPr/>
        <a:lstStyle/>
        <a:p>
          <a:r>
            <a:rPr lang="en-US" sz="2000">
              <a:latin typeface="Times New Roman" panose="02020603050405020304" pitchFamily="18" charset="0"/>
              <a:cs typeface="Times New Roman" panose="02020603050405020304" pitchFamily="18" charset="0"/>
            </a:rPr>
            <a:t>Legal:</a:t>
          </a:r>
        </a:p>
      </dgm:t>
    </dgm:pt>
    <dgm:pt modelId="{DF6088FF-EE02-4851-B243-71B3D7BF1687}" type="parTrans" cxnId="{D1C0BE19-9FE6-4295-8533-66CFE1C1A145}">
      <dgm:prSet/>
      <dgm:spPr/>
      <dgm:t>
        <a:bodyPr/>
        <a:lstStyle/>
        <a:p>
          <a:endParaRPr lang="en-US"/>
        </a:p>
      </dgm:t>
    </dgm:pt>
    <dgm:pt modelId="{A8516C63-63DD-482B-A97A-49F791995894}" type="sibTrans" cxnId="{D1C0BE19-9FE6-4295-8533-66CFE1C1A145}">
      <dgm:prSet/>
      <dgm:spPr/>
      <dgm:t>
        <a:bodyPr/>
        <a:lstStyle/>
        <a:p>
          <a:endParaRPr lang="en-US"/>
        </a:p>
      </dgm:t>
    </dgm:pt>
    <dgm:pt modelId="{8714209F-A15B-4772-9B62-66678EFAB2AC}">
      <dgm:prSet custT="1"/>
      <dgm:spPr/>
      <dgm:t>
        <a:bodyPr/>
        <a:lstStyle/>
        <a:p>
          <a:r>
            <a:rPr lang="en-US" sz="1700">
              <a:latin typeface="Times New Roman" panose="02020603050405020304" pitchFamily="18" charset="0"/>
              <a:cs typeface="Times New Roman" panose="02020603050405020304" pitchFamily="18" charset="0"/>
            </a:rPr>
            <a:t>Concerns of scraping for data privacy and in regulation with Target's policies</a:t>
          </a:r>
        </a:p>
      </dgm:t>
    </dgm:pt>
    <dgm:pt modelId="{4B7D87EB-8E3D-46DA-8E9E-3FBD74C56CD8}" type="parTrans" cxnId="{B68F89AC-5953-4C98-9D8A-B248B80C6B24}">
      <dgm:prSet/>
      <dgm:spPr/>
      <dgm:t>
        <a:bodyPr/>
        <a:lstStyle/>
        <a:p>
          <a:endParaRPr lang="en-US"/>
        </a:p>
      </dgm:t>
    </dgm:pt>
    <dgm:pt modelId="{4F1B069A-5B00-4C1B-A6A6-998495E2DB62}" type="sibTrans" cxnId="{B68F89AC-5953-4C98-9D8A-B248B80C6B24}">
      <dgm:prSet/>
      <dgm:spPr/>
      <dgm:t>
        <a:bodyPr/>
        <a:lstStyle/>
        <a:p>
          <a:endParaRPr lang="en-US"/>
        </a:p>
      </dgm:t>
    </dgm:pt>
    <dgm:pt modelId="{695ECDD3-4B6A-4D63-8710-93597194FD1C}" type="pres">
      <dgm:prSet presAssocID="{B5994FF5-B599-4585-89C3-5BEC18AB1A12}" presName="Name0" presStyleCnt="0">
        <dgm:presLayoutVars>
          <dgm:dir/>
          <dgm:resizeHandles val="exact"/>
        </dgm:presLayoutVars>
      </dgm:prSet>
      <dgm:spPr/>
    </dgm:pt>
    <dgm:pt modelId="{E63CFC56-8CEF-4288-8656-0A57471C7994}" type="pres">
      <dgm:prSet presAssocID="{5AB11C40-EEC6-48B5-9DC5-6E38D5E88CFB}" presName="node" presStyleLbl="node1" presStyleIdx="0" presStyleCnt="3">
        <dgm:presLayoutVars>
          <dgm:bulletEnabled val="1"/>
        </dgm:presLayoutVars>
      </dgm:prSet>
      <dgm:spPr/>
    </dgm:pt>
    <dgm:pt modelId="{84107AF9-0C8A-417B-8E36-72D2C6C23425}" type="pres">
      <dgm:prSet presAssocID="{CF332FA0-B949-40E2-B781-FF4FD95A57B0}" presName="sibTrans" presStyleLbl="sibTrans1D1" presStyleIdx="0" presStyleCnt="2"/>
      <dgm:spPr/>
    </dgm:pt>
    <dgm:pt modelId="{BAF7725D-C659-457F-AA9A-FA9750EFC28C}" type="pres">
      <dgm:prSet presAssocID="{CF332FA0-B949-40E2-B781-FF4FD95A57B0}" presName="connectorText" presStyleLbl="sibTrans1D1" presStyleIdx="0" presStyleCnt="2"/>
      <dgm:spPr/>
    </dgm:pt>
    <dgm:pt modelId="{788AD106-CC7E-451F-9364-D9B888065A92}" type="pres">
      <dgm:prSet presAssocID="{EF9EF3AC-B526-434D-873C-0614E6EE7B4B}" presName="node" presStyleLbl="node1" presStyleIdx="1" presStyleCnt="3">
        <dgm:presLayoutVars>
          <dgm:bulletEnabled val="1"/>
        </dgm:presLayoutVars>
      </dgm:prSet>
      <dgm:spPr/>
    </dgm:pt>
    <dgm:pt modelId="{227642DE-EC01-484A-A0AB-83762956F582}" type="pres">
      <dgm:prSet presAssocID="{579C3CA7-FCC0-4B44-95B7-68964CF75924}" presName="sibTrans" presStyleLbl="sibTrans1D1" presStyleIdx="1" presStyleCnt="2"/>
      <dgm:spPr/>
    </dgm:pt>
    <dgm:pt modelId="{BEE6FC20-9E7E-4681-B98C-BDAA26209D5E}" type="pres">
      <dgm:prSet presAssocID="{579C3CA7-FCC0-4B44-95B7-68964CF75924}" presName="connectorText" presStyleLbl="sibTrans1D1" presStyleIdx="1" presStyleCnt="2"/>
      <dgm:spPr/>
    </dgm:pt>
    <dgm:pt modelId="{7B4BFF80-6437-4260-9FF9-C9DB998D0239}" type="pres">
      <dgm:prSet presAssocID="{E189B220-703C-4915-AD73-F442B4FA3400}" presName="node" presStyleLbl="node1" presStyleIdx="2" presStyleCnt="3">
        <dgm:presLayoutVars>
          <dgm:bulletEnabled val="1"/>
        </dgm:presLayoutVars>
      </dgm:prSet>
      <dgm:spPr/>
    </dgm:pt>
  </dgm:ptLst>
  <dgm:cxnLst>
    <dgm:cxn modelId="{1CFF7502-8320-4F6C-9B78-4CD03B847D65}" type="presOf" srcId="{73D01F7C-4FC3-475D-85E7-8A34D9BF114A}" destId="{788AD106-CC7E-451F-9364-D9B888065A92}" srcOrd="0" destOrd="1" presId="urn:microsoft.com/office/officeart/2016/7/layout/RepeatingBendingProcessNew"/>
    <dgm:cxn modelId="{7C498009-B298-4583-87A0-F3C416C96A4F}" type="presOf" srcId="{579C3CA7-FCC0-4B44-95B7-68964CF75924}" destId="{BEE6FC20-9E7E-4681-B98C-BDAA26209D5E}" srcOrd="1" destOrd="0" presId="urn:microsoft.com/office/officeart/2016/7/layout/RepeatingBendingProcessNew"/>
    <dgm:cxn modelId="{D1C0BE19-9FE6-4295-8533-66CFE1C1A145}" srcId="{B5994FF5-B599-4585-89C3-5BEC18AB1A12}" destId="{E189B220-703C-4915-AD73-F442B4FA3400}" srcOrd="2" destOrd="0" parTransId="{DF6088FF-EE02-4851-B243-71B3D7BF1687}" sibTransId="{A8516C63-63DD-482B-A97A-49F791995894}"/>
    <dgm:cxn modelId="{F0AE2825-AE23-4ED2-AE19-92275CB1B1C7}" type="presOf" srcId="{CF332FA0-B949-40E2-B781-FF4FD95A57B0}" destId="{BAF7725D-C659-457F-AA9A-FA9750EFC28C}" srcOrd="1" destOrd="0" presId="urn:microsoft.com/office/officeart/2016/7/layout/RepeatingBendingProcessNew"/>
    <dgm:cxn modelId="{4BC3B228-6AD0-482B-913D-A9E639B2C93D}" srcId="{EF9EF3AC-B526-434D-873C-0614E6EE7B4B}" destId="{73D01F7C-4FC3-475D-85E7-8A34D9BF114A}" srcOrd="0" destOrd="0" parTransId="{C2AF44BC-BABD-4E4C-B57C-F0E025630D74}" sibTransId="{5052DA88-6A91-445E-9893-31DECB9AFECC}"/>
    <dgm:cxn modelId="{5E722160-0A89-4799-9F8E-2DFE664CE75F}" type="presOf" srcId="{8714209F-A15B-4772-9B62-66678EFAB2AC}" destId="{7B4BFF80-6437-4260-9FF9-C9DB998D0239}" srcOrd="0" destOrd="1" presId="urn:microsoft.com/office/officeart/2016/7/layout/RepeatingBendingProcessNew"/>
    <dgm:cxn modelId="{20E1A764-B22F-474B-9C84-61FEBBCBE453}" type="presOf" srcId="{95D2F053-ADE8-4675-A8B8-5A20DBBF5D2A}" destId="{E63CFC56-8CEF-4288-8656-0A57471C7994}" srcOrd="0" destOrd="2" presId="urn:microsoft.com/office/officeart/2016/7/layout/RepeatingBendingProcessNew"/>
    <dgm:cxn modelId="{029A2F49-217B-4252-A26F-79CD1396C9A9}" type="presOf" srcId="{B5994FF5-B599-4585-89C3-5BEC18AB1A12}" destId="{695ECDD3-4B6A-4D63-8710-93597194FD1C}" srcOrd="0" destOrd="0" presId="urn:microsoft.com/office/officeart/2016/7/layout/RepeatingBendingProcessNew"/>
    <dgm:cxn modelId="{4DD1A26B-A28C-4547-A806-426D0E648EE7}" type="presOf" srcId="{E189B220-703C-4915-AD73-F442B4FA3400}" destId="{7B4BFF80-6437-4260-9FF9-C9DB998D0239}" srcOrd="0" destOrd="0" presId="urn:microsoft.com/office/officeart/2016/7/layout/RepeatingBendingProcessNew"/>
    <dgm:cxn modelId="{580E9176-8A78-434B-B1AD-93AC50F4BD45}" type="presOf" srcId="{579C3CA7-FCC0-4B44-95B7-68964CF75924}" destId="{227642DE-EC01-484A-A0AB-83762956F582}" srcOrd="0" destOrd="0" presId="urn:microsoft.com/office/officeart/2016/7/layout/RepeatingBendingProcessNew"/>
    <dgm:cxn modelId="{11B22577-0E68-47A0-937A-F1019B474854}" srcId="{5AB11C40-EEC6-48B5-9DC5-6E38D5E88CFB}" destId="{95D2F053-ADE8-4675-A8B8-5A20DBBF5D2A}" srcOrd="1" destOrd="0" parTransId="{3026629E-57B9-4268-9E37-38734CF2A9FB}" sibTransId="{375415E9-4725-41C7-B6AB-4E113585C356}"/>
    <dgm:cxn modelId="{618FA57E-7786-4E3E-A4D7-A5B1E01D88DF}" srcId="{B5994FF5-B599-4585-89C3-5BEC18AB1A12}" destId="{EF9EF3AC-B526-434D-873C-0614E6EE7B4B}" srcOrd="1" destOrd="0" parTransId="{D0807830-3F41-4AD7-98A7-90B562994D19}" sibTransId="{579C3CA7-FCC0-4B44-95B7-68964CF75924}"/>
    <dgm:cxn modelId="{5F166E84-BB65-4A4E-B54D-9141C36BA9BD}" srcId="{5AB11C40-EEC6-48B5-9DC5-6E38D5E88CFB}" destId="{124A9A15-4A13-4D0F-A5DB-DF75AC503638}" srcOrd="2" destOrd="0" parTransId="{3E1F077B-D76F-4E48-A130-92738E45497C}" sibTransId="{EB278B3B-A04F-4F50-BCC9-408CAE543AA0}"/>
    <dgm:cxn modelId="{BCCAC79A-8037-4060-9434-BE9ABA38F659}" type="presOf" srcId="{124A9A15-4A13-4D0F-A5DB-DF75AC503638}" destId="{E63CFC56-8CEF-4288-8656-0A57471C7994}" srcOrd="0" destOrd="3" presId="urn:microsoft.com/office/officeart/2016/7/layout/RepeatingBendingProcessNew"/>
    <dgm:cxn modelId="{C51F10A5-5755-4712-B716-BF051BAB2416}" type="presOf" srcId="{CF332FA0-B949-40E2-B781-FF4FD95A57B0}" destId="{84107AF9-0C8A-417B-8E36-72D2C6C23425}" srcOrd="0" destOrd="0" presId="urn:microsoft.com/office/officeart/2016/7/layout/RepeatingBendingProcessNew"/>
    <dgm:cxn modelId="{B68F89AC-5953-4C98-9D8A-B248B80C6B24}" srcId="{E189B220-703C-4915-AD73-F442B4FA3400}" destId="{8714209F-A15B-4772-9B62-66678EFAB2AC}" srcOrd="0" destOrd="0" parTransId="{4B7D87EB-8E3D-46DA-8E9E-3FBD74C56CD8}" sibTransId="{4F1B069A-5B00-4C1B-A6A6-998495E2DB62}"/>
    <dgm:cxn modelId="{639F3CBE-35B0-495C-8ABE-01C58037876D}" srcId="{5AB11C40-EEC6-48B5-9DC5-6E38D5E88CFB}" destId="{780383D3-A26B-4035-86E7-59236FEAF5B6}" srcOrd="0" destOrd="0" parTransId="{1CAEDC04-71E4-490A-B4C1-6BDB431144D0}" sibTransId="{3663F564-54B7-41A6-AB97-6CB713FA716D}"/>
    <dgm:cxn modelId="{C1FC15C9-61A4-4A9C-BB23-D73BD2F44EC1}" type="presOf" srcId="{EF9EF3AC-B526-434D-873C-0614E6EE7B4B}" destId="{788AD106-CC7E-451F-9364-D9B888065A92}" srcOrd="0" destOrd="0" presId="urn:microsoft.com/office/officeart/2016/7/layout/RepeatingBendingProcessNew"/>
    <dgm:cxn modelId="{896F0EDE-E63E-416D-B7E2-21D043A9CB24}" type="presOf" srcId="{780383D3-A26B-4035-86E7-59236FEAF5B6}" destId="{E63CFC56-8CEF-4288-8656-0A57471C7994}" srcOrd="0" destOrd="1" presId="urn:microsoft.com/office/officeart/2016/7/layout/RepeatingBendingProcessNew"/>
    <dgm:cxn modelId="{8A0491E8-0F1C-4EAB-9077-1FC9D77C48DD}" srcId="{B5994FF5-B599-4585-89C3-5BEC18AB1A12}" destId="{5AB11C40-EEC6-48B5-9DC5-6E38D5E88CFB}" srcOrd="0" destOrd="0" parTransId="{C4116BF9-1334-48AE-8BDD-B1AD5AC6835B}" sibTransId="{CF332FA0-B949-40E2-B781-FF4FD95A57B0}"/>
    <dgm:cxn modelId="{C070FFF9-1DF1-4758-BE36-4E46B7DC268C}" type="presOf" srcId="{5AB11C40-EEC6-48B5-9DC5-6E38D5E88CFB}" destId="{E63CFC56-8CEF-4288-8656-0A57471C7994}" srcOrd="0" destOrd="0" presId="urn:microsoft.com/office/officeart/2016/7/layout/RepeatingBendingProcessNew"/>
    <dgm:cxn modelId="{3D8580D6-3FB1-4B0C-A547-16B9227852DA}" type="presParOf" srcId="{695ECDD3-4B6A-4D63-8710-93597194FD1C}" destId="{E63CFC56-8CEF-4288-8656-0A57471C7994}" srcOrd="0" destOrd="0" presId="urn:microsoft.com/office/officeart/2016/7/layout/RepeatingBendingProcessNew"/>
    <dgm:cxn modelId="{2BFA47C5-2C07-45BA-9F6C-D4ADBC17C255}" type="presParOf" srcId="{695ECDD3-4B6A-4D63-8710-93597194FD1C}" destId="{84107AF9-0C8A-417B-8E36-72D2C6C23425}" srcOrd="1" destOrd="0" presId="urn:microsoft.com/office/officeart/2016/7/layout/RepeatingBendingProcessNew"/>
    <dgm:cxn modelId="{651F55D0-AF9B-4069-910E-E2F731817479}" type="presParOf" srcId="{84107AF9-0C8A-417B-8E36-72D2C6C23425}" destId="{BAF7725D-C659-457F-AA9A-FA9750EFC28C}" srcOrd="0" destOrd="0" presId="urn:microsoft.com/office/officeart/2016/7/layout/RepeatingBendingProcessNew"/>
    <dgm:cxn modelId="{BCBD4A1A-FE92-40D8-9217-D4DE57370A0D}" type="presParOf" srcId="{695ECDD3-4B6A-4D63-8710-93597194FD1C}" destId="{788AD106-CC7E-451F-9364-D9B888065A92}" srcOrd="2" destOrd="0" presId="urn:microsoft.com/office/officeart/2016/7/layout/RepeatingBendingProcessNew"/>
    <dgm:cxn modelId="{6EEBBBF5-4C8D-4492-A310-05F89001C64B}" type="presParOf" srcId="{695ECDD3-4B6A-4D63-8710-93597194FD1C}" destId="{227642DE-EC01-484A-A0AB-83762956F582}" srcOrd="3" destOrd="0" presId="urn:microsoft.com/office/officeart/2016/7/layout/RepeatingBendingProcessNew"/>
    <dgm:cxn modelId="{C173A7A8-9FFD-4EAE-84AD-7A9E5CBC91B7}" type="presParOf" srcId="{227642DE-EC01-484A-A0AB-83762956F582}" destId="{BEE6FC20-9E7E-4681-B98C-BDAA26209D5E}" srcOrd="0" destOrd="0" presId="urn:microsoft.com/office/officeart/2016/7/layout/RepeatingBendingProcessNew"/>
    <dgm:cxn modelId="{C5F03EE0-E9EA-4222-BC66-5B64122E5139}" type="presParOf" srcId="{695ECDD3-4B6A-4D63-8710-93597194FD1C}" destId="{7B4BFF80-6437-4260-9FF9-C9DB998D0239}" srcOrd="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C61F4A1-5A83-4A29-BED3-A5C613EC934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FA707528-E7DC-465D-8E55-7DB6DFB036F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Consumers - Those who live close to two or more Targets can select which one to shop at based off of price differences</a:t>
          </a:r>
        </a:p>
      </dgm:t>
    </dgm:pt>
    <dgm:pt modelId="{6CE176ED-AFFF-4C04-8AB0-70642B6B2C28}" type="parTrans" cxnId="{EEF4365A-9815-4677-9D4D-68E427F01126}">
      <dgm:prSet/>
      <dgm:spPr/>
      <dgm:t>
        <a:bodyPr/>
        <a:lstStyle/>
        <a:p>
          <a:endParaRPr lang="en-US"/>
        </a:p>
      </dgm:t>
    </dgm:pt>
    <dgm:pt modelId="{B965B880-0BD0-4644-89B6-CAB6BC03F71D}" type="sibTrans" cxnId="{EEF4365A-9815-4677-9D4D-68E427F01126}">
      <dgm:prSet/>
      <dgm:spPr/>
      <dgm:t>
        <a:bodyPr/>
        <a:lstStyle/>
        <a:p>
          <a:endParaRPr lang="en-US"/>
        </a:p>
      </dgm:t>
    </dgm:pt>
    <dgm:pt modelId="{618E3A74-E861-47E0-8783-61F59D91111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Target - Use local factors to determine price of goods</a:t>
          </a:r>
        </a:p>
      </dgm:t>
    </dgm:pt>
    <dgm:pt modelId="{E029C7F4-B118-49C9-BE14-1CFD2303AD76}" type="parTrans" cxnId="{A89D6BA2-A7B8-493A-AC5E-F297DA0BA96B}">
      <dgm:prSet/>
      <dgm:spPr/>
      <dgm:t>
        <a:bodyPr/>
        <a:lstStyle/>
        <a:p>
          <a:endParaRPr lang="en-US"/>
        </a:p>
      </dgm:t>
    </dgm:pt>
    <dgm:pt modelId="{ED49D013-48F4-4B0A-8760-3D0E3CEC7A55}" type="sibTrans" cxnId="{A89D6BA2-A7B8-493A-AC5E-F297DA0BA96B}">
      <dgm:prSet/>
      <dgm:spPr/>
      <dgm:t>
        <a:bodyPr/>
        <a:lstStyle/>
        <a:p>
          <a:endParaRPr lang="en-US"/>
        </a:p>
      </dgm:t>
    </dgm:pt>
    <dgm:pt modelId="{2722DD99-0C20-412D-8BD2-05F90018331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Competitors - Predict Target prices to undercut them</a:t>
          </a:r>
        </a:p>
      </dgm:t>
    </dgm:pt>
    <dgm:pt modelId="{70218243-B673-4002-BBC9-AB9707CD4FFB}" type="parTrans" cxnId="{98CB6618-225B-4F5B-A044-F8540958275C}">
      <dgm:prSet/>
      <dgm:spPr/>
      <dgm:t>
        <a:bodyPr/>
        <a:lstStyle/>
        <a:p>
          <a:endParaRPr lang="en-US"/>
        </a:p>
      </dgm:t>
    </dgm:pt>
    <dgm:pt modelId="{F7182D02-457F-45D0-AECA-3D7593112485}" type="sibTrans" cxnId="{98CB6618-225B-4F5B-A044-F8540958275C}">
      <dgm:prSet/>
      <dgm:spPr/>
      <dgm:t>
        <a:bodyPr/>
        <a:lstStyle/>
        <a:p>
          <a:endParaRPr lang="en-US"/>
        </a:p>
      </dgm:t>
    </dgm:pt>
    <dgm:pt modelId="{B257DD85-F0A0-42DB-B1E6-E333BBC3829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Small businesses – Can sell products at a lower price than Target and gain customers</a:t>
          </a:r>
        </a:p>
      </dgm:t>
    </dgm:pt>
    <dgm:pt modelId="{E347B4E3-F963-44D3-8982-B6F31DF058B6}" type="parTrans" cxnId="{ADB5129A-E217-41FF-B8B9-1B0865B78E46}">
      <dgm:prSet/>
      <dgm:spPr/>
      <dgm:t>
        <a:bodyPr/>
        <a:lstStyle/>
        <a:p>
          <a:endParaRPr lang="en-US"/>
        </a:p>
      </dgm:t>
    </dgm:pt>
    <dgm:pt modelId="{5750B329-569A-411A-AEFD-A3261D59BBC7}" type="sibTrans" cxnId="{ADB5129A-E217-41FF-B8B9-1B0865B78E46}">
      <dgm:prSet/>
      <dgm:spPr/>
      <dgm:t>
        <a:bodyPr/>
        <a:lstStyle/>
        <a:p>
          <a:endParaRPr lang="en-US"/>
        </a:p>
      </dgm:t>
    </dgm:pt>
    <dgm:pt modelId="{7F19AFA9-2E12-46CD-AD52-D34EFAAD34BC}" type="pres">
      <dgm:prSet presAssocID="{5C61F4A1-5A83-4A29-BED3-A5C613EC934D}" presName="root" presStyleCnt="0">
        <dgm:presLayoutVars>
          <dgm:dir/>
          <dgm:resizeHandles val="exact"/>
        </dgm:presLayoutVars>
      </dgm:prSet>
      <dgm:spPr/>
    </dgm:pt>
    <dgm:pt modelId="{8277A399-684D-43DB-9ECF-E875FE7D10B4}" type="pres">
      <dgm:prSet presAssocID="{FA707528-E7DC-465D-8E55-7DB6DFB036FB}" presName="compNode" presStyleCnt="0"/>
      <dgm:spPr/>
    </dgm:pt>
    <dgm:pt modelId="{ABE6B596-347E-41FC-B272-F8AFED6EF027}" type="pres">
      <dgm:prSet presAssocID="{FA707528-E7DC-465D-8E55-7DB6DFB036FB}" presName="bgRect" presStyleLbl="bgShp" presStyleIdx="0" presStyleCnt="4"/>
      <dgm:spPr/>
    </dgm:pt>
    <dgm:pt modelId="{1E6FA9B4-B340-4F7D-AE65-CDC0B78D3E37}" type="pres">
      <dgm:prSet presAssocID="{FA707528-E7DC-465D-8E55-7DB6DFB036F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iosk"/>
        </a:ext>
      </dgm:extLst>
    </dgm:pt>
    <dgm:pt modelId="{14A2AEBF-6021-4CBE-BFC0-2AA9E86B801F}" type="pres">
      <dgm:prSet presAssocID="{FA707528-E7DC-465D-8E55-7DB6DFB036FB}" presName="spaceRect" presStyleCnt="0"/>
      <dgm:spPr/>
    </dgm:pt>
    <dgm:pt modelId="{EB80331F-F3C4-40F4-905E-77721A988D1E}" type="pres">
      <dgm:prSet presAssocID="{FA707528-E7DC-465D-8E55-7DB6DFB036FB}" presName="parTx" presStyleLbl="revTx" presStyleIdx="0" presStyleCnt="4">
        <dgm:presLayoutVars>
          <dgm:chMax val="0"/>
          <dgm:chPref val="0"/>
        </dgm:presLayoutVars>
      </dgm:prSet>
      <dgm:spPr/>
    </dgm:pt>
    <dgm:pt modelId="{FB4E5985-96C5-4635-9B90-ACA1F8537CCC}" type="pres">
      <dgm:prSet presAssocID="{B965B880-0BD0-4644-89B6-CAB6BC03F71D}" presName="sibTrans" presStyleCnt="0"/>
      <dgm:spPr/>
    </dgm:pt>
    <dgm:pt modelId="{8589BBDB-1B55-492C-ABD0-62D5B93A1F91}" type="pres">
      <dgm:prSet presAssocID="{618E3A74-E861-47E0-8783-61F59D911119}" presName="compNode" presStyleCnt="0"/>
      <dgm:spPr/>
    </dgm:pt>
    <dgm:pt modelId="{CC6743F1-21C7-49F0-B982-C74E2C303E99}" type="pres">
      <dgm:prSet presAssocID="{618E3A74-E861-47E0-8783-61F59D911119}" presName="bgRect" presStyleLbl="bgShp" presStyleIdx="1" presStyleCnt="4"/>
      <dgm:spPr/>
    </dgm:pt>
    <dgm:pt modelId="{172AA6CA-E8D5-49BB-9E09-BD67259EDD7D}" type="pres">
      <dgm:prSet presAssocID="{618E3A74-E861-47E0-8783-61F59D91111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34C0EE1-5E79-4DFE-9F6F-19B73B312144}" type="pres">
      <dgm:prSet presAssocID="{618E3A74-E861-47E0-8783-61F59D911119}" presName="spaceRect" presStyleCnt="0"/>
      <dgm:spPr/>
    </dgm:pt>
    <dgm:pt modelId="{47B28B8B-8DF4-4332-B2F2-94C27F085296}" type="pres">
      <dgm:prSet presAssocID="{618E3A74-E861-47E0-8783-61F59D911119}" presName="parTx" presStyleLbl="revTx" presStyleIdx="1" presStyleCnt="4">
        <dgm:presLayoutVars>
          <dgm:chMax val="0"/>
          <dgm:chPref val="0"/>
        </dgm:presLayoutVars>
      </dgm:prSet>
      <dgm:spPr/>
    </dgm:pt>
    <dgm:pt modelId="{4D676B87-C8EA-435D-8901-E77B139DF203}" type="pres">
      <dgm:prSet presAssocID="{ED49D013-48F4-4B0A-8760-3D0E3CEC7A55}" presName="sibTrans" presStyleCnt="0"/>
      <dgm:spPr/>
    </dgm:pt>
    <dgm:pt modelId="{092874FA-94BB-4B81-AB33-B05C23BE24AC}" type="pres">
      <dgm:prSet presAssocID="{2722DD99-0C20-412D-8BD2-05F900183314}" presName="compNode" presStyleCnt="0"/>
      <dgm:spPr/>
    </dgm:pt>
    <dgm:pt modelId="{65D4E594-5767-4B43-9203-826A6FBF9A2D}" type="pres">
      <dgm:prSet presAssocID="{2722DD99-0C20-412D-8BD2-05F900183314}" presName="bgRect" presStyleLbl="bgShp" presStyleIdx="2" presStyleCnt="4"/>
      <dgm:spPr/>
    </dgm:pt>
    <dgm:pt modelId="{41901F34-8793-4DCC-862E-D8253A5B1656}" type="pres">
      <dgm:prSet presAssocID="{2722DD99-0C20-412D-8BD2-05F900183314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laying Cards"/>
        </a:ext>
      </dgm:extLst>
    </dgm:pt>
    <dgm:pt modelId="{E5B87D33-274C-4076-A425-E8F020442C93}" type="pres">
      <dgm:prSet presAssocID="{2722DD99-0C20-412D-8BD2-05F900183314}" presName="spaceRect" presStyleCnt="0"/>
      <dgm:spPr/>
    </dgm:pt>
    <dgm:pt modelId="{F57C1649-9867-4690-829C-759DC80E7D73}" type="pres">
      <dgm:prSet presAssocID="{2722DD99-0C20-412D-8BD2-05F900183314}" presName="parTx" presStyleLbl="revTx" presStyleIdx="2" presStyleCnt="4">
        <dgm:presLayoutVars>
          <dgm:chMax val="0"/>
          <dgm:chPref val="0"/>
        </dgm:presLayoutVars>
      </dgm:prSet>
      <dgm:spPr/>
    </dgm:pt>
    <dgm:pt modelId="{0D16D684-CB7E-4CA8-A1A7-971F17603CF0}" type="pres">
      <dgm:prSet presAssocID="{F7182D02-457F-45D0-AECA-3D7593112485}" presName="sibTrans" presStyleCnt="0"/>
      <dgm:spPr/>
    </dgm:pt>
    <dgm:pt modelId="{990EA3EF-F6DE-43DA-8D9B-D7CD783C7FF5}" type="pres">
      <dgm:prSet presAssocID="{B257DD85-F0A0-42DB-B1E6-E333BBC3829A}" presName="compNode" presStyleCnt="0"/>
      <dgm:spPr/>
    </dgm:pt>
    <dgm:pt modelId="{41389988-4249-4962-B199-34418237EDA3}" type="pres">
      <dgm:prSet presAssocID="{B257DD85-F0A0-42DB-B1E6-E333BBC3829A}" presName="bgRect" presStyleLbl="bgShp" presStyleIdx="3" presStyleCnt="4"/>
      <dgm:spPr/>
    </dgm:pt>
    <dgm:pt modelId="{94BC10FD-5D98-42D7-B869-6F90B9A2CB3A}" type="pres">
      <dgm:prSet presAssocID="{B257DD85-F0A0-42DB-B1E6-E333BBC382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re"/>
        </a:ext>
      </dgm:extLst>
    </dgm:pt>
    <dgm:pt modelId="{85DBD28D-1A15-4BD0-910D-06EB4186CF6D}" type="pres">
      <dgm:prSet presAssocID="{B257DD85-F0A0-42DB-B1E6-E333BBC3829A}" presName="spaceRect" presStyleCnt="0"/>
      <dgm:spPr/>
    </dgm:pt>
    <dgm:pt modelId="{993A2A5A-ABA7-4ACF-97B7-BD7D73630E4F}" type="pres">
      <dgm:prSet presAssocID="{B257DD85-F0A0-42DB-B1E6-E333BBC382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98CB6618-225B-4F5B-A044-F8540958275C}" srcId="{5C61F4A1-5A83-4A29-BED3-A5C613EC934D}" destId="{2722DD99-0C20-412D-8BD2-05F900183314}" srcOrd="2" destOrd="0" parTransId="{70218243-B673-4002-BBC9-AB9707CD4FFB}" sibTransId="{F7182D02-457F-45D0-AECA-3D7593112485}"/>
    <dgm:cxn modelId="{E273756A-929C-4997-8A54-05620438A6A3}" type="presOf" srcId="{B257DD85-F0A0-42DB-B1E6-E333BBC3829A}" destId="{993A2A5A-ABA7-4ACF-97B7-BD7D73630E4F}" srcOrd="0" destOrd="0" presId="urn:microsoft.com/office/officeart/2018/2/layout/IconVerticalSolidList"/>
    <dgm:cxn modelId="{EEF4365A-9815-4677-9D4D-68E427F01126}" srcId="{5C61F4A1-5A83-4A29-BED3-A5C613EC934D}" destId="{FA707528-E7DC-465D-8E55-7DB6DFB036FB}" srcOrd="0" destOrd="0" parTransId="{6CE176ED-AFFF-4C04-8AB0-70642B6B2C28}" sibTransId="{B965B880-0BD0-4644-89B6-CAB6BC03F71D}"/>
    <dgm:cxn modelId="{EAA24288-990A-43E0-9561-9E603FC12FB4}" type="presOf" srcId="{618E3A74-E861-47E0-8783-61F59D911119}" destId="{47B28B8B-8DF4-4332-B2F2-94C27F085296}" srcOrd="0" destOrd="0" presId="urn:microsoft.com/office/officeart/2018/2/layout/IconVerticalSolidList"/>
    <dgm:cxn modelId="{ADB5129A-E217-41FF-B8B9-1B0865B78E46}" srcId="{5C61F4A1-5A83-4A29-BED3-A5C613EC934D}" destId="{B257DD85-F0A0-42DB-B1E6-E333BBC3829A}" srcOrd="3" destOrd="0" parTransId="{E347B4E3-F963-44D3-8982-B6F31DF058B6}" sibTransId="{5750B329-569A-411A-AEFD-A3261D59BBC7}"/>
    <dgm:cxn modelId="{A89D6BA2-A7B8-493A-AC5E-F297DA0BA96B}" srcId="{5C61F4A1-5A83-4A29-BED3-A5C613EC934D}" destId="{618E3A74-E861-47E0-8783-61F59D911119}" srcOrd="1" destOrd="0" parTransId="{E029C7F4-B118-49C9-BE14-1CFD2303AD76}" sibTransId="{ED49D013-48F4-4B0A-8760-3D0E3CEC7A55}"/>
    <dgm:cxn modelId="{68E8E1B9-017D-4F21-B258-DAFE80C38C19}" type="presOf" srcId="{FA707528-E7DC-465D-8E55-7DB6DFB036FB}" destId="{EB80331F-F3C4-40F4-905E-77721A988D1E}" srcOrd="0" destOrd="0" presId="urn:microsoft.com/office/officeart/2018/2/layout/IconVerticalSolidList"/>
    <dgm:cxn modelId="{EA8D1ABF-C8F6-4B25-AD39-B1204003BF47}" type="presOf" srcId="{2722DD99-0C20-412D-8BD2-05F900183314}" destId="{F57C1649-9867-4690-829C-759DC80E7D73}" srcOrd="0" destOrd="0" presId="urn:microsoft.com/office/officeart/2018/2/layout/IconVerticalSolidList"/>
    <dgm:cxn modelId="{A25C2AD8-6059-4C7A-B091-272A29769C52}" type="presOf" srcId="{5C61F4A1-5A83-4A29-BED3-A5C613EC934D}" destId="{7F19AFA9-2E12-46CD-AD52-D34EFAAD34BC}" srcOrd="0" destOrd="0" presId="urn:microsoft.com/office/officeart/2018/2/layout/IconVerticalSolidList"/>
    <dgm:cxn modelId="{2DCECCDA-94F4-4E3D-A4D7-CDC61A5A83B4}" type="presParOf" srcId="{7F19AFA9-2E12-46CD-AD52-D34EFAAD34BC}" destId="{8277A399-684D-43DB-9ECF-E875FE7D10B4}" srcOrd="0" destOrd="0" presId="urn:microsoft.com/office/officeart/2018/2/layout/IconVerticalSolidList"/>
    <dgm:cxn modelId="{1D65C9A4-9E80-40C9-8F43-7C5DA1AB0977}" type="presParOf" srcId="{8277A399-684D-43DB-9ECF-E875FE7D10B4}" destId="{ABE6B596-347E-41FC-B272-F8AFED6EF027}" srcOrd="0" destOrd="0" presId="urn:microsoft.com/office/officeart/2018/2/layout/IconVerticalSolidList"/>
    <dgm:cxn modelId="{B082DB23-4601-4E7D-B08C-EE207E4FA80E}" type="presParOf" srcId="{8277A399-684D-43DB-9ECF-E875FE7D10B4}" destId="{1E6FA9B4-B340-4F7D-AE65-CDC0B78D3E37}" srcOrd="1" destOrd="0" presId="urn:microsoft.com/office/officeart/2018/2/layout/IconVerticalSolidList"/>
    <dgm:cxn modelId="{0E6FEE2F-3A01-45C2-B324-342767AFE8EF}" type="presParOf" srcId="{8277A399-684D-43DB-9ECF-E875FE7D10B4}" destId="{14A2AEBF-6021-4CBE-BFC0-2AA9E86B801F}" srcOrd="2" destOrd="0" presId="urn:microsoft.com/office/officeart/2018/2/layout/IconVerticalSolidList"/>
    <dgm:cxn modelId="{2BAAFC6C-176C-428F-B761-50E82DAB2FEC}" type="presParOf" srcId="{8277A399-684D-43DB-9ECF-E875FE7D10B4}" destId="{EB80331F-F3C4-40F4-905E-77721A988D1E}" srcOrd="3" destOrd="0" presId="urn:microsoft.com/office/officeart/2018/2/layout/IconVerticalSolidList"/>
    <dgm:cxn modelId="{23FB6409-2235-4911-9E22-FE47930A1FC1}" type="presParOf" srcId="{7F19AFA9-2E12-46CD-AD52-D34EFAAD34BC}" destId="{FB4E5985-96C5-4635-9B90-ACA1F8537CCC}" srcOrd="1" destOrd="0" presId="urn:microsoft.com/office/officeart/2018/2/layout/IconVerticalSolidList"/>
    <dgm:cxn modelId="{E47C016A-1E10-4208-BCE0-E5C4D23C2881}" type="presParOf" srcId="{7F19AFA9-2E12-46CD-AD52-D34EFAAD34BC}" destId="{8589BBDB-1B55-492C-ABD0-62D5B93A1F91}" srcOrd="2" destOrd="0" presId="urn:microsoft.com/office/officeart/2018/2/layout/IconVerticalSolidList"/>
    <dgm:cxn modelId="{3529AE9C-502E-4DAB-8872-CFB1FBDF0F97}" type="presParOf" srcId="{8589BBDB-1B55-492C-ABD0-62D5B93A1F91}" destId="{CC6743F1-21C7-49F0-B982-C74E2C303E99}" srcOrd="0" destOrd="0" presId="urn:microsoft.com/office/officeart/2018/2/layout/IconVerticalSolidList"/>
    <dgm:cxn modelId="{72B7E025-39CA-4656-A8ED-C23900500E6F}" type="presParOf" srcId="{8589BBDB-1B55-492C-ABD0-62D5B93A1F91}" destId="{172AA6CA-E8D5-49BB-9E09-BD67259EDD7D}" srcOrd="1" destOrd="0" presId="urn:microsoft.com/office/officeart/2018/2/layout/IconVerticalSolidList"/>
    <dgm:cxn modelId="{BC74DC73-FB1A-4D91-AF57-579DFED84081}" type="presParOf" srcId="{8589BBDB-1B55-492C-ABD0-62D5B93A1F91}" destId="{934C0EE1-5E79-4DFE-9F6F-19B73B312144}" srcOrd="2" destOrd="0" presId="urn:microsoft.com/office/officeart/2018/2/layout/IconVerticalSolidList"/>
    <dgm:cxn modelId="{08C42B5A-989E-40C5-B53E-26ED4E191A9B}" type="presParOf" srcId="{8589BBDB-1B55-492C-ABD0-62D5B93A1F91}" destId="{47B28B8B-8DF4-4332-B2F2-94C27F085296}" srcOrd="3" destOrd="0" presId="urn:microsoft.com/office/officeart/2018/2/layout/IconVerticalSolidList"/>
    <dgm:cxn modelId="{131900C6-31BF-411D-999F-385B6A90E3E0}" type="presParOf" srcId="{7F19AFA9-2E12-46CD-AD52-D34EFAAD34BC}" destId="{4D676B87-C8EA-435D-8901-E77B139DF203}" srcOrd="3" destOrd="0" presId="urn:microsoft.com/office/officeart/2018/2/layout/IconVerticalSolidList"/>
    <dgm:cxn modelId="{5A758872-17C6-4F6F-9313-6930D309759E}" type="presParOf" srcId="{7F19AFA9-2E12-46CD-AD52-D34EFAAD34BC}" destId="{092874FA-94BB-4B81-AB33-B05C23BE24AC}" srcOrd="4" destOrd="0" presId="urn:microsoft.com/office/officeart/2018/2/layout/IconVerticalSolidList"/>
    <dgm:cxn modelId="{DC3FF945-6F10-4055-8269-61BB7D6D8593}" type="presParOf" srcId="{092874FA-94BB-4B81-AB33-B05C23BE24AC}" destId="{65D4E594-5767-4B43-9203-826A6FBF9A2D}" srcOrd="0" destOrd="0" presId="urn:microsoft.com/office/officeart/2018/2/layout/IconVerticalSolidList"/>
    <dgm:cxn modelId="{05D00BBC-F10F-46C1-95B4-8A74C9592147}" type="presParOf" srcId="{092874FA-94BB-4B81-AB33-B05C23BE24AC}" destId="{41901F34-8793-4DCC-862E-D8253A5B1656}" srcOrd="1" destOrd="0" presId="urn:microsoft.com/office/officeart/2018/2/layout/IconVerticalSolidList"/>
    <dgm:cxn modelId="{ADFD0735-D94E-45C6-80AF-76B59850D9C2}" type="presParOf" srcId="{092874FA-94BB-4B81-AB33-B05C23BE24AC}" destId="{E5B87D33-274C-4076-A425-E8F020442C93}" srcOrd="2" destOrd="0" presId="urn:microsoft.com/office/officeart/2018/2/layout/IconVerticalSolidList"/>
    <dgm:cxn modelId="{3D21080C-BEB0-4854-90F2-0939C0B93A60}" type="presParOf" srcId="{092874FA-94BB-4B81-AB33-B05C23BE24AC}" destId="{F57C1649-9867-4690-829C-759DC80E7D73}" srcOrd="3" destOrd="0" presId="urn:microsoft.com/office/officeart/2018/2/layout/IconVerticalSolidList"/>
    <dgm:cxn modelId="{7ECAE5DE-C063-4992-B900-9FDB80C6BBCE}" type="presParOf" srcId="{7F19AFA9-2E12-46CD-AD52-D34EFAAD34BC}" destId="{0D16D684-CB7E-4CA8-A1A7-971F17603CF0}" srcOrd="5" destOrd="0" presId="urn:microsoft.com/office/officeart/2018/2/layout/IconVerticalSolidList"/>
    <dgm:cxn modelId="{C955DCCD-34BB-42D1-B4AA-24609316E5D3}" type="presParOf" srcId="{7F19AFA9-2E12-46CD-AD52-D34EFAAD34BC}" destId="{990EA3EF-F6DE-43DA-8D9B-D7CD783C7FF5}" srcOrd="6" destOrd="0" presId="urn:microsoft.com/office/officeart/2018/2/layout/IconVerticalSolidList"/>
    <dgm:cxn modelId="{0ED5DFE4-9339-4B59-9592-9A9A4C1D47C7}" type="presParOf" srcId="{990EA3EF-F6DE-43DA-8D9B-D7CD783C7FF5}" destId="{41389988-4249-4962-B199-34418237EDA3}" srcOrd="0" destOrd="0" presId="urn:microsoft.com/office/officeart/2018/2/layout/IconVerticalSolidList"/>
    <dgm:cxn modelId="{203C75AD-1D0E-4417-BAA0-C0202ED396B9}" type="presParOf" srcId="{990EA3EF-F6DE-43DA-8D9B-D7CD783C7FF5}" destId="{94BC10FD-5D98-42D7-B869-6F90B9A2CB3A}" srcOrd="1" destOrd="0" presId="urn:microsoft.com/office/officeart/2018/2/layout/IconVerticalSolidList"/>
    <dgm:cxn modelId="{F98957C8-0684-4E61-8418-CB68580040F9}" type="presParOf" srcId="{990EA3EF-F6DE-43DA-8D9B-D7CD783C7FF5}" destId="{85DBD28D-1A15-4BD0-910D-06EB4186CF6D}" srcOrd="2" destOrd="0" presId="urn:microsoft.com/office/officeart/2018/2/layout/IconVerticalSolidList"/>
    <dgm:cxn modelId="{6C849452-6BB0-4627-A950-48A15DC74BD9}" type="presParOf" srcId="{990EA3EF-F6DE-43DA-8D9B-D7CD783C7FF5}" destId="{993A2A5A-ABA7-4ACF-97B7-BD7D73630E4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6D68B4-6C81-4ADF-A3DF-F9FFDC3C73EA}">
      <dsp:nvSpPr>
        <dsp:cNvPr id="0" name=""/>
        <dsp:cNvSpPr/>
      </dsp:nvSpPr>
      <dsp:spPr>
        <a:xfrm>
          <a:off x="1963800" y="167623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B67413-3927-4F42-BD6A-6690917C33DD}">
      <dsp:nvSpPr>
        <dsp:cNvPr id="0" name=""/>
        <dsp:cNvSpPr/>
      </dsp:nvSpPr>
      <dsp:spPr>
        <a:xfrm>
          <a:off x="559800" y="185231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>
              <a:solidFill>
                <a:schemeClr val="bg1"/>
              </a:solidFill>
              <a:latin typeface="Times New Roman"/>
              <a:cs typeface="Times New Roman"/>
            </a:rPr>
            <a:t>Fixed point in time</a:t>
          </a:r>
        </a:p>
      </dsp:txBody>
      <dsp:txXfrm>
        <a:off x="559800" y="1852315"/>
        <a:ext cx="4320000" cy="648000"/>
      </dsp:txXfrm>
    </dsp:sp>
    <dsp:sp modelId="{E77C1B58-76A8-4F73-9102-F92D3C992B13}">
      <dsp:nvSpPr>
        <dsp:cNvPr id="0" name=""/>
        <dsp:cNvSpPr/>
      </dsp:nvSpPr>
      <dsp:spPr>
        <a:xfrm>
          <a:off x="559800" y="2580636"/>
          <a:ext cx="4320000" cy="16030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-At this specific time, we collected Target data over a selected number of days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 Some items were also sold out or simply not offered at the store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-Current trends might not be applicable later</a:t>
          </a:r>
        </a:p>
      </dsp:txBody>
      <dsp:txXfrm>
        <a:off x="559800" y="2580636"/>
        <a:ext cx="4320000" cy="1603077"/>
      </dsp:txXfrm>
    </dsp:sp>
    <dsp:sp modelId="{222CC447-0E9F-432F-B75B-514DF8B526B7}">
      <dsp:nvSpPr>
        <dsp:cNvPr id="0" name=""/>
        <dsp:cNvSpPr/>
      </dsp:nvSpPr>
      <dsp:spPr>
        <a:xfrm>
          <a:off x="7039800" y="167623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ECE0C1-3967-4E14-B23C-D8D3942CDEF9}">
      <dsp:nvSpPr>
        <dsp:cNvPr id="0" name=""/>
        <dsp:cNvSpPr/>
      </dsp:nvSpPr>
      <dsp:spPr>
        <a:xfrm>
          <a:off x="5635800" y="1852315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>
              <a:solidFill>
                <a:schemeClr val="bg1"/>
              </a:solidFill>
              <a:latin typeface="Times New Roman"/>
              <a:cs typeface="Times New Roman"/>
            </a:rPr>
            <a:t>Sampling bias</a:t>
          </a:r>
        </a:p>
      </dsp:txBody>
      <dsp:txXfrm>
        <a:off x="5635800" y="1852315"/>
        <a:ext cx="4320000" cy="648000"/>
      </dsp:txXfrm>
    </dsp:sp>
    <dsp:sp modelId="{951869E3-1624-4B30-9071-41E8B9D8ADB2}">
      <dsp:nvSpPr>
        <dsp:cNvPr id="0" name=""/>
        <dsp:cNvSpPr/>
      </dsp:nvSpPr>
      <dsp:spPr>
        <a:xfrm>
          <a:off x="5635800" y="2580636"/>
          <a:ext cx="4320000" cy="16030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-Rural, suburban, and urban locations for each state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 The products chosen might not accurately reflect category pricing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bg1"/>
              </a:solidFill>
              <a:latin typeface="Times New Roman"/>
              <a:cs typeface="Times New Roman"/>
            </a:rPr>
            <a:t>-Some states only had a few locations in mainly urban areas</a:t>
          </a:r>
        </a:p>
      </dsp:txBody>
      <dsp:txXfrm>
        <a:off x="5635800" y="2580636"/>
        <a:ext cx="4320000" cy="16030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107AF9-0C8A-417B-8E36-72D2C6C23425}">
      <dsp:nvSpPr>
        <dsp:cNvPr id="0" name=""/>
        <dsp:cNvSpPr/>
      </dsp:nvSpPr>
      <dsp:spPr>
        <a:xfrm>
          <a:off x="5647918" y="1004030"/>
          <a:ext cx="7741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74138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14869" y="1045726"/>
        <a:ext cx="40236" cy="8047"/>
      </dsp:txXfrm>
    </dsp:sp>
    <dsp:sp modelId="{E63CFC56-8CEF-4288-8656-0A57471C7994}">
      <dsp:nvSpPr>
        <dsp:cNvPr id="0" name=""/>
        <dsp:cNvSpPr/>
      </dsp:nvSpPr>
      <dsp:spPr>
        <a:xfrm>
          <a:off x="2150855" y="91"/>
          <a:ext cx="3498863" cy="209931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47" tIns="179964" rIns="171447" bIns="179964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Times New Roman" panose="02020603050405020304" pitchFamily="18" charset="0"/>
              <a:cs typeface="Times New Roman" panose="02020603050405020304" pitchFamily="18" charset="0"/>
            </a:rPr>
            <a:t>Social: 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Individual: Gains knowledge and awareness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Community: Adds knowledge and advocation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>
              <a:latin typeface="Times New Roman" panose="02020603050405020304" pitchFamily="18" charset="0"/>
              <a:cs typeface="Times New Roman" panose="02020603050405020304" pitchFamily="18" charset="0"/>
            </a:rPr>
            <a:t>Law: Gives policymakers insight to pricing differences between regions and area types</a:t>
          </a:r>
        </a:p>
      </dsp:txBody>
      <dsp:txXfrm>
        <a:off x="2150855" y="91"/>
        <a:ext cx="3498863" cy="2099317"/>
      </dsp:txXfrm>
    </dsp:sp>
    <dsp:sp modelId="{227642DE-EC01-484A-A0AB-83762956F582}">
      <dsp:nvSpPr>
        <dsp:cNvPr id="0" name=""/>
        <dsp:cNvSpPr/>
      </dsp:nvSpPr>
      <dsp:spPr>
        <a:xfrm>
          <a:off x="3900286" y="2097609"/>
          <a:ext cx="4303601" cy="774138"/>
        </a:xfrm>
        <a:custGeom>
          <a:avLst/>
          <a:gdLst/>
          <a:ahLst/>
          <a:cxnLst/>
          <a:rect l="0" t="0" r="0" b="0"/>
          <a:pathLst>
            <a:path>
              <a:moveTo>
                <a:pt x="4303601" y="0"/>
              </a:moveTo>
              <a:lnTo>
                <a:pt x="4303601" y="404169"/>
              </a:lnTo>
              <a:lnTo>
                <a:pt x="0" y="404169"/>
              </a:lnTo>
              <a:lnTo>
                <a:pt x="0" y="774138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942632" y="2480654"/>
        <a:ext cx="218909" cy="8047"/>
      </dsp:txXfrm>
    </dsp:sp>
    <dsp:sp modelId="{788AD106-CC7E-451F-9364-D9B888065A92}">
      <dsp:nvSpPr>
        <dsp:cNvPr id="0" name=""/>
        <dsp:cNvSpPr/>
      </dsp:nvSpPr>
      <dsp:spPr>
        <a:xfrm>
          <a:off x="6454456" y="91"/>
          <a:ext cx="3498863" cy="209931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47" tIns="179964" rIns="171447" bIns="179964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Times New Roman" panose="02020603050405020304" pitchFamily="18" charset="0"/>
              <a:cs typeface="Times New Roman" panose="02020603050405020304" pitchFamily="18" charset="0"/>
            </a:rPr>
            <a:t>Ethical: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Despite supply chain issues to rural areas, rural customers have lower median incomes but are paying more for necessities</a:t>
          </a:r>
        </a:p>
      </dsp:txBody>
      <dsp:txXfrm>
        <a:off x="6454456" y="91"/>
        <a:ext cx="3498863" cy="2099317"/>
      </dsp:txXfrm>
    </dsp:sp>
    <dsp:sp modelId="{7B4BFF80-6437-4260-9FF9-C9DB998D0239}">
      <dsp:nvSpPr>
        <dsp:cNvPr id="0" name=""/>
        <dsp:cNvSpPr/>
      </dsp:nvSpPr>
      <dsp:spPr>
        <a:xfrm>
          <a:off x="2150855" y="2904147"/>
          <a:ext cx="3498863" cy="209931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47" tIns="179964" rIns="171447" bIns="179964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Times New Roman" panose="02020603050405020304" pitchFamily="18" charset="0"/>
              <a:cs typeface="Times New Roman" panose="02020603050405020304" pitchFamily="18" charset="0"/>
            </a:rPr>
            <a:t>Legal: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>
              <a:latin typeface="Times New Roman" panose="02020603050405020304" pitchFamily="18" charset="0"/>
              <a:cs typeface="Times New Roman" panose="02020603050405020304" pitchFamily="18" charset="0"/>
            </a:rPr>
            <a:t>Concerns of scraping for data privacy and in regulation with Target's policies</a:t>
          </a:r>
        </a:p>
      </dsp:txBody>
      <dsp:txXfrm>
        <a:off x="2150855" y="2904147"/>
        <a:ext cx="3498863" cy="20993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E6B596-347E-41FC-B272-F8AFED6EF027}">
      <dsp:nvSpPr>
        <dsp:cNvPr id="0" name=""/>
        <dsp:cNvSpPr/>
      </dsp:nvSpPr>
      <dsp:spPr>
        <a:xfrm>
          <a:off x="0" y="1805"/>
          <a:ext cx="10515600" cy="91531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6FA9B4-B340-4F7D-AE65-CDC0B78D3E37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80331F-F3C4-40F4-905E-77721A988D1E}">
      <dsp:nvSpPr>
        <dsp:cNvPr id="0" name=""/>
        <dsp:cNvSpPr/>
      </dsp:nvSpPr>
      <dsp:spPr>
        <a:xfrm>
          <a:off x="1057183" y="1805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Times New Roman" panose="02020603050405020304" pitchFamily="18" charset="0"/>
              <a:cs typeface="Times New Roman" panose="02020603050405020304" pitchFamily="18" charset="0"/>
            </a:rPr>
            <a:t>Consumers - Those who live close to two or more Targets can select which one to shop at based off of price differences</a:t>
          </a:r>
        </a:p>
      </dsp:txBody>
      <dsp:txXfrm>
        <a:off x="1057183" y="1805"/>
        <a:ext cx="9458416" cy="915310"/>
      </dsp:txXfrm>
    </dsp:sp>
    <dsp:sp modelId="{CC6743F1-21C7-49F0-B982-C74E2C303E99}">
      <dsp:nvSpPr>
        <dsp:cNvPr id="0" name=""/>
        <dsp:cNvSpPr/>
      </dsp:nvSpPr>
      <dsp:spPr>
        <a:xfrm>
          <a:off x="0" y="1145944"/>
          <a:ext cx="10515600" cy="9153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2AA6CA-E8D5-49BB-9E09-BD67259EDD7D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B28B8B-8DF4-4332-B2F2-94C27F085296}">
      <dsp:nvSpPr>
        <dsp:cNvPr id="0" name=""/>
        <dsp:cNvSpPr/>
      </dsp:nvSpPr>
      <dsp:spPr>
        <a:xfrm>
          <a:off x="1057183" y="1145944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Times New Roman" panose="02020603050405020304" pitchFamily="18" charset="0"/>
              <a:cs typeface="Times New Roman" panose="02020603050405020304" pitchFamily="18" charset="0"/>
            </a:rPr>
            <a:t>Target - Use local factors to determine price of goods</a:t>
          </a:r>
        </a:p>
      </dsp:txBody>
      <dsp:txXfrm>
        <a:off x="1057183" y="1145944"/>
        <a:ext cx="9458416" cy="915310"/>
      </dsp:txXfrm>
    </dsp:sp>
    <dsp:sp modelId="{65D4E594-5767-4B43-9203-826A6FBF9A2D}">
      <dsp:nvSpPr>
        <dsp:cNvPr id="0" name=""/>
        <dsp:cNvSpPr/>
      </dsp:nvSpPr>
      <dsp:spPr>
        <a:xfrm>
          <a:off x="0" y="2290082"/>
          <a:ext cx="10515600" cy="91531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901F34-8793-4DCC-862E-D8253A5B1656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7C1649-9867-4690-829C-759DC80E7D73}">
      <dsp:nvSpPr>
        <dsp:cNvPr id="0" name=""/>
        <dsp:cNvSpPr/>
      </dsp:nvSpPr>
      <dsp:spPr>
        <a:xfrm>
          <a:off x="1057183" y="2290082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Times New Roman" panose="02020603050405020304" pitchFamily="18" charset="0"/>
              <a:cs typeface="Times New Roman" panose="02020603050405020304" pitchFamily="18" charset="0"/>
            </a:rPr>
            <a:t>Competitors - Predict Target prices to undercut them</a:t>
          </a:r>
        </a:p>
      </dsp:txBody>
      <dsp:txXfrm>
        <a:off x="1057183" y="2290082"/>
        <a:ext cx="9458416" cy="915310"/>
      </dsp:txXfrm>
    </dsp:sp>
    <dsp:sp modelId="{41389988-4249-4962-B199-34418237EDA3}">
      <dsp:nvSpPr>
        <dsp:cNvPr id="0" name=""/>
        <dsp:cNvSpPr/>
      </dsp:nvSpPr>
      <dsp:spPr>
        <a:xfrm>
          <a:off x="0" y="3434221"/>
          <a:ext cx="10515600" cy="91531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BC10FD-5D98-42D7-B869-6F90B9A2CB3A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3A2A5A-ABA7-4ACF-97B7-BD7D73630E4F}">
      <dsp:nvSpPr>
        <dsp:cNvPr id="0" name=""/>
        <dsp:cNvSpPr/>
      </dsp:nvSpPr>
      <dsp:spPr>
        <a:xfrm>
          <a:off x="1057183" y="3434221"/>
          <a:ext cx="94584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>
              <a:latin typeface="Times New Roman" panose="02020603050405020304" pitchFamily="18" charset="0"/>
              <a:cs typeface="Times New Roman" panose="02020603050405020304" pitchFamily="18" charset="0"/>
            </a:rPr>
            <a:t>Small businesses – Can sell products at a lower price than Target and gain customers</a:t>
          </a:r>
        </a:p>
      </dsp:txBody>
      <dsp:txXfrm>
        <a:off x="1057183" y="3434221"/>
        <a:ext cx="9458416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9D540-8442-497C-B507-4B89EDB37BEF}" type="datetimeFigureOut"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995D2-B8EB-4F95-A8AA-38AE1B76637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3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995D2-B8EB-4F95-A8AA-38AE1B7663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06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995D2-B8EB-4F95-A8AA-38AE1B7663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425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22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21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Rectangle 392">
            <a:extLst>
              <a:ext uri="{FF2B5EF4-FFF2-40B4-BE49-F238E27FC236}">
                <a16:creationId xmlns:a16="http://schemas.microsoft.com/office/drawing/2014/main" id="{489B7BFD-8F45-4093-AD9C-91B15B050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10"/>
            <a:ext cx="12192000" cy="6862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425" y="1030083"/>
            <a:ext cx="4088088" cy="3845891"/>
          </a:xfrm>
        </p:spPr>
        <p:txBody>
          <a:bodyPr>
            <a:normAutofit/>
          </a:bodyPr>
          <a:lstStyle/>
          <a:p>
            <a:pPr algn="l"/>
            <a:r>
              <a:rPr lang="en-US" sz="8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Targeting the Truth</a:t>
            </a:r>
          </a:p>
        </p:txBody>
      </p:sp>
      <p:sp>
        <p:nvSpPr>
          <p:cNvPr id="394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5" name="Graphic 212">
            <a:extLst>
              <a:ext uri="{FF2B5EF4-FFF2-40B4-BE49-F238E27FC236}">
                <a16:creationId xmlns:a16="http://schemas.microsoft.com/office/drawing/2014/main" id="{A499C65A-9B02-4D7F-BD68-CD38D8805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58925" y="823301"/>
            <a:ext cx="413564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96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70622" y="1755501"/>
            <a:ext cx="1598829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8" name="Graphic 4">
            <a:extLst>
              <a:ext uri="{FF2B5EF4-FFF2-40B4-BE49-F238E27FC236}">
                <a16:creationId xmlns:a16="http://schemas.microsoft.com/office/drawing/2014/main" id="{1F4896D7-5AD0-4505-BCCD-82262CFEE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035286" y="3429061"/>
            <a:ext cx="1861484" cy="1861513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3C04C31-4BBB-4AC5-A222-4E79BDDF6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90890F0-A440-4A5F-89E2-860A60425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9BA7632-2294-4740-BB61-DFA5017B7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D025C556-497E-4B62-9131-98448B5A7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467884A-CD29-4BCE-A1A4-1E629953FC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73A1BC11-A782-4A26-87D0-76C92BAB7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787142E-1022-4109-9141-85FF9C2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763BCB7E-36CC-4105-9CDA-BFB80F3FFC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6EF2588-350F-4CCE-9BF8-799EC719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0A696712-7E60-48CD-A6F8-91754B0908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244E95B-2BBF-4335-BEFC-BA135EF94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0D692242-534C-4A58-90D7-43A781D23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C72B2EF-E5D1-46BF-B7FE-A9D174508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8805B31-6BA4-45FA-8180-436B2EC41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1B376A0-4543-4AE3-8071-5C746BADE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824AEB4-F797-4131-AD1A-BCB807B08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399A867-568D-43D3-8F17-6644C8D09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DBA6-7A8F-4369-8F18-DC19A21B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9167760-8210-45B7-96C9-462EB82D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B578C99-7B91-480A-B8CA-B9FB3AF1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DF91670-E084-4B4B-9F86-75DD43CBE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FC99F2F-C73F-444D-B4BB-C02E463AB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F3FF604-A6A9-4EDC-868C-696B92122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8D6C5BB-BF17-4FE8-B611-578E8EBE9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80A8D66-3FA7-4C04-AEDC-D8F94AA43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DE9B826-6E87-4EF5-AA9D-F55BB3A21D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BAEEC53-BED0-4ACB-94B4-818158D7E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0709FE3-3633-4C01-AAD6-75ADD9395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0D68B00-260E-4EFC-A1FE-8B04EB5A7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60AF8DD-D1D2-43F3-83E5-ECF20A091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7B3F103-7F53-4D5E-B9A2-DE4F0B78D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BBECD20-3735-4F14-8816-26D648091F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00687DC-38D4-44B7-BA7D-D8A0BA155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3AFC6B0-2B60-47B1-B854-A02279C706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39963332-7F58-48B9-9BAB-87C986F3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42BD313-0F6E-4DC3-B8A8-861289801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253CE00-9D58-4821-B362-2552C433B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E89086E-98CE-4697-8CE7-B2E7DB2E8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CE9357F-710D-4D3B-90C1-CF19E73F2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170ED7F2-AD38-47BC-B6A1-FF7E20AFD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2600E9C-0B0F-45ED-A2CF-DE0240B2B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07D2066-6599-4BD0-9CD5-7289EB1B8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BF96C0D-1DEE-47F2-A950-16BC0896F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D254ABE-505D-4C6A-9267-BFB78FBB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22BBE38-BC6F-4DDE-BD6D-2B496CE42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046D1FA-C431-4F16-8BDD-71C614D79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F387987-DEF1-447C-BC86-281AC0B3D6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808DF01-2715-4215-81F1-B8C178304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ED7F897-8A4F-4F3D-BFB1-738BCDCA9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B51B8B7-D508-44C3-AFC5-820557A94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FBC6B94-2A13-4303-AE51-334E386DA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27897959-2F8E-4A05-9EA8-5B0329B57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522AB50-D351-40F4-8A88-E856C1F27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21AFD52-C13F-4A20-B1DB-13C1A9A3D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89B3B-F514-4E02-8C1A-2F85817AA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E473BAC-3DA1-4D63-9D6C-2B993665F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385DCF4-8F59-4838-B86C-2B3EF0BCE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EC5A02E-609A-4C39-A35D-E8D038F7C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AB67B18-1821-4367-A7B6-CC2FFF66DF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FCAC56E-4767-4984-9FE7-2C3CA57D0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A1929ED-CEB2-4C49-B2ED-A206D3793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D632F9-2F59-4C8D-B1BC-1CB0D15C36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3B9F80B-CAEF-442C-A218-E2B069545B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26A626E-CC14-4106-8AD4-DB3D81CD6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CD710B8-B5DF-495F-ACEA-CFB9308CB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550C81D-B0B8-4DB8-A12C-B62944D0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4EB82E53-B337-43EB-BFF8-1466F10E8B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1DCEF3A-2B54-4AA2-9BFD-57EA4A246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F122967-34EF-4575-8E59-75D77FCD0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87EBF9D-3949-4CCE-BB87-978466834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8A1183F-B28F-4BAD-A14B-3940A6E92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81851B7-6D8F-454C-BBAA-498426069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9759A7A-483F-4DB0-8677-C6AB61E197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DD1E55B-DE82-4811-BB33-1468396D2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4B0251C-DACC-4A24-83BA-3D95F8D19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647EF9B-D99D-48C1-B61E-19B85F471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B55DF3C-DDF0-4B01-849E-46A663465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9149238-5A44-4264-84E6-DD25E7C01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E6925C1-B440-4C1C-8829-2E6D9EE142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937B5BDB-32A7-4C47-A984-AF2316600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B5A7D9C-91C9-49A3-8AD5-DB49632FD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64B015D-AFCF-4AB2-AE58-A069B06DB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4407931-9375-400F-88AC-C63D4E9E9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54278B7-45C8-46E4-885A-69208D598B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A806AB0-FBD6-41CD-997C-A76266D37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19E2D6D-6D96-4348-954B-3657A0B0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794AABE-9C3E-4A8C-820F-0FDF65213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BEC39D-5464-46CA-B62B-24826F1F4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1807973-667B-4780-B3AA-4ADC32DB3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970D793C-C9EE-467B-8385-42B6905A0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94695A53-78EB-4811-8BBC-4707F3016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576416F-0C2E-4D01-9357-5C73ADF85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091FE22-8667-4F89-A333-BA9A0917E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B779008-969D-4FA8-BB6C-3BBBCF919E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DAF3B96-0DFB-44BA-959D-BF9643FFE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F66F5FF-98B2-4453-8175-EB602A6A0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51D9683-9D41-4058-B90B-99146FC2F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907098D-1005-4522-BA21-F1534CBAC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BFEF082-7E02-4ED8-B9D1-F0FC47FEC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429C269-222E-4EFB-97B9-08FA243CE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C460F7F-5702-4281-850B-59E4182A7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329057C-293F-4933-9DEA-2463E66D4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274CBA8-6253-4229-AC37-1D7126639E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7ABAAD2-23FD-4AF4-8506-3CDDC5607B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7A85620-3B33-477A-949C-3F221DCC2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247316E-E815-4CE3-9EC0-8DC8391EB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3D047E26-5A98-4B49-A453-C71D89450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40C95BF-A85B-4251-A817-35A7B4F71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A4FDA2F-E340-40E6-8678-8F4F9EB3D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94A3796-87FD-436D-8309-857F9B489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2B20BE68-41F5-4E59-87CD-A8654B123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7FD87938-B42E-45E5-ABB8-936E00A24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A46A837-6AA3-4099-8055-251ED6D7D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B9D871B1-B4D0-4667-B5FA-21AE12E50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77E102A-1E9D-44C8-9DA0-1B4B61444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2DB4921-ECFC-42CD-B91B-56AB1FE26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156177C-2880-4AAF-BFC7-C3EA4AD09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7C807E0-34AB-4AC3-A674-D7E438C60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3AD80AB-575A-4D50-A561-CE310E06B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4C11A99-7E93-4B54-B1CE-D90D4532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25A3E814-2D04-4881-B9E9-81ADDC0C9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073D9FB4-F4AF-4974-A734-C9300D21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81A1414-A8F5-43F1-BA51-B058EF2C0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41588DC-3C7F-4695-A42A-B5ABEA8B51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884DF6D-4C87-4B4A-A918-B3F3C8BE35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F26F2A0-B8D0-48D4-A9A9-BEB75CFF1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A9177E1-A6DC-4200-9D85-31A348E02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DA218E3-83A8-45E8-B2E3-4B693606C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E51433-E260-493C-8A94-FCE7FD9BA2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3A74FFD3-BE5F-435D-AC22-825B6E049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3420F88-93EB-4790-A2BD-EFF61E77B0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875302B-159F-4E81-AD49-154BAA8F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E9966CE-BC06-4CEB-877D-34D9D1C2E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889924EA-8A9B-4ED5-8CF2-E184EE89D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00C1FB1-E227-40EE-A773-071D080BD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4F26B5D-6E35-40E8-90DF-FD65CB33FA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59D8F05-F701-45A6-9377-454642C21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5F57ACF8-D510-4715-B964-20D980558C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1053CDD-687F-481B-86FB-56DA74C55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6B24CA5-1578-43AE-8ED8-CB9F7EA62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A3208550-AB5B-4E2B-914A-270D30163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4120D7E-20EE-4413-A541-781EA4350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9C0CC66E-BFF1-47FD-8C37-092016FBE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9D9AD44-3983-44A2-9DBA-6C5FF3C4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1915592-B946-43D1-AE24-B72B17FC5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3AC48622-C7DC-416F-B14F-AB0C6A3EF5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C122E9A7-0590-453C-AC3A-88265131C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8246847-0B72-46B3-9243-7A7B92E21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07FF669-6E9C-47DF-A1A0-667669279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6905CAD-DCDC-4965-969E-3BA793FCA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E82B7F4-81C1-4A48-A3C9-B9DE741C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D306B7-0050-4206-8020-D3F81BC46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E50823B-85BA-4734-A0E5-99F2D027CC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F26CEA8-889B-4F33-AE59-91F66E160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64E5726-D6A2-4541-9EB4-0D455BFB1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5A9478C-31E8-4C23-856A-5B4D6936B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4D55AFD-7163-47DF-8918-6BCF397B55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0C5BF88-D776-4C9B-89BD-85EE0DCE8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A0347C6-25EE-4289-B805-750B30ABB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C83C9E0-7820-4EA4-B9AA-AD6E0719F3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7E1B6DEA-553D-4733-9A45-3A28D118B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BE647149-B885-4A7D-B57E-A9762FF95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FFCDDD6-EA47-4BA4-914F-B4AD52A7DA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8C5FC42-4A56-48D7-9C6F-EE6973256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746BA-672F-48B8-BA1D-E317498C1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C60814-753C-4243-BD88-443E240D6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174EB8C9-709B-42D9-9948-434CAA5E0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786AB5B1-D0D7-4FE2-9A7D-BF9C01F7D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18E7606-3FC9-4354-BCF8-A980AE6DFA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Picture 3" descr="Arrow Target Stock Illustrations ...">
            <a:extLst>
              <a:ext uri="{FF2B5EF4-FFF2-40B4-BE49-F238E27FC236}">
                <a16:creationId xmlns:a16="http://schemas.microsoft.com/office/drawing/2014/main" id="{655CB412-F716-B043-1F29-E3F43338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" b="2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2B5FF-1D00-8EF0-66FA-89FC2A8E6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3416" y="1615778"/>
            <a:ext cx="4300617" cy="4397270"/>
          </a:xfrm>
        </p:spPr>
        <p:txBody>
          <a:bodyPr anchor="t">
            <a:noAutofit/>
          </a:bodyPr>
          <a:lstStyle/>
          <a:p>
            <a:r>
              <a:rPr lang="en-US" sz="4800">
                <a:solidFill>
                  <a:schemeClr val="bg1"/>
                </a:solidFill>
                <a:latin typeface="Times New Roman"/>
                <a:cs typeface="Times New Roman"/>
              </a:rPr>
              <a:t>Linear Regression – Individual Products and Controls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93EC4E-5489-6253-D1F7-3ABF90449C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88" y="1481762"/>
            <a:ext cx="6797891" cy="4125938"/>
          </a:xfrm>
          <a:prstGeom prst="rect">
            <a:avLst/>
          </a:prstGeom>
        </p:spPr>
      </p:pic>
      <p:sp>
        <p:nvSpPr>
          <p:cNvPr id="4" name="Right Triangle 3">
            <a:extLst>
              <a:ext uri="{FF2B5EF4-FFF2-40B4-BE49-F238E27FC236}">
                <a16:creationId xmlns:a16="http://schemas.microsoft.com/office/drawing/2014/main" id="{FED0449C-38C4-729B-CF77-C92A41C27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rgbClr val="EB3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62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101">
            <a:extLst>
              <a:ext uri="{FF2B5EF4-FFF2-40B4-BE49-F238E27FC236}">
                <a16:creationId xmlns:a16="http://schemas.microsoft.com/office/drawing/2014/main" id="{B4059D9B-2E55-47FE-A188-0F9BD734E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F938B951-7EFC-40A2-B198-E73D39DFB3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92E4506E-6A0E-49A0-BC31-8CADBFF3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EEED4D51-65BF-4AEE-B596-7CB61A70B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9AF2C5-5265-E826-CDE1-C77AA2C64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66639"/>
            <a:ext cx="11090274" cy="675441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r>
              <a:rPr lang="en-US" sz="4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Linear Regression – Individual Products </a:t>
            </a:r>
          </a:p>
        </p:txBody>
      </p:sp>
      <p:pic>
        <p:nvPicPr>
          <p:cNvPr id="8" name="Picture 7" descr="A bowl of eggs and milk&#10;&#10;AI-generated content may be incorrect.">
            <a:extLst>
              <a:ext uri="{FF2B5EF4-FFF2-40B4-BE49-F238E27FC236}">
                <a16:creationId xmlns:a16="http://schemas.microsoft.com/office/drawing/2014/main" id="{951C2FAF-6D35-438D-9757-53A6F799E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19" y="2023821"/>
            <a:ext cx="2785878" cy="417360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6" name="Picture 5" descr="Android Apps by Target Corporation on ...">
            <a:extLst>
              <a:ext uri="{FF2B5EF4-FFF2-40B4-BE49-F238E27FC236}">
                <a16:creationId xmlns:a16="http://schemas.microsoft.com/office/drawing/2014/main" id="{3F14D0F6-6668-8189-BCF8-101DFD35BD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1603" y="2039671"/>
            <a:ext cx="3908604" cy="3947350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0695A5-9F62-8355-587E-78D7DE26C3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320" y="4012768"/>
            <a:ext cx="4493487" cy="2758799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2C2541-6F41-7C62-ABE6-D7C509F795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082" y="1234548"/>
            <a:ext cx="4281763" cy="2643763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84238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C4F6B-A9FE-1F92-2D76-D959C3ED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Limitations/Further Research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C9FBA0C8-5666-27E3-B9FB-142D37155F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9117963"/>
              </p:ext>
            </p:extLst>
          </p:nvPr>
        </p:nvGraphicFramePr>
        <p:xfrm>
          <a:off x="838200" y="148982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5" name="Half Frame 44">
            <a:extLst>
              <a:ext uri="{FF2B5EF4-FFF2-40B4-BE49-F238E27FC236}">
                <a16:creationId xmlns:a16="http://schemas.microsoft.com/office/drawing/2014/main" id="{F3A1673D-A3DB-FD2A-ADE0-1DB18EE1E621}"/>
              </a:ext>
            </a:extLst>
          </p:cNvPr>
          <p:cNvSpPr/>
          <p:nvPr/>
        </p:nvSpPr>
        <p:spPr>
          <a:xfrm rot="10800000">
            <a:off x="11061914" y="5366285"/>
            <a:ext cx="787830" cy="1123627"/>
          </a:xfrm>
          <a:prstGeom prst="halfFrame">
            <a:avLst/>
          </a:prstGeom>
          <a:solidFill>
            <a:srgbClr val="EB3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Half Frame 46">
            <a:extLst>
              <a:ext uri="{FF2B5EF4-FFF2-40B4-BE49-F238E27FC236}">
                <a16:creationId xmlns:a16="http://schemas.microsoft.com/office/drawing/2014/main" id="{3635EAF4-7A6F-9D40-D981-5E359D4324B1}"/>
              </a:ext>
            </a:extLst>
          </p:cNvPr>
          <p:cNvSpPr/>
          <p:nvPr/>
        </p:nvSpPr>
        <p:spPr>
          <a:xfrm>
            <a:off x="445576" y="368083"/>
            <a:ext cx="787830" cy="1123627"/>
          </a:xfrm>
          <a:prstGeom prst="halfFrame">
            <a:avLst/>
          </a:prstGeom>
          <a:solidFill>
            <a:srgbClr val="EB3D3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186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3D09F-E59D-2A93-5FA0-1FC2268D5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Ethical, Legal, Social Implications</a:t>
            </a: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D923076-90A6-C6DA-E176-F6F5F5E3C0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0826282"/>
              </p:ext>
            </p:extLst>
          </p:nvPr>
        </p:nvGraphicFramePr>
        <p:xfrm>
          <a:off x="424912" y="1690016"/>
          <a:ext cx="12104175" cy="50035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84" name="Graphic 83" descr="Social distancing outline">
            <a:extLst>
              <a:ext uri="{FF2B5EF4-FFF2-40B4-BE49-F238E27FC236}">
                <a16:creationId xmlns:a16="http://schemas.microsoft.com/office/drawing/2014/main" id="{75CC70D9-3C16-535A-F8CF-642DCBE01B5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0597" y="1893376"/>
            <a:ext cx="1534332" cy="1534332"/>
          </a:xfrm>
          <a:prstGeom prst="rect">
            <a:avLst/>
          </a:prstGeom>
        </p:spPr>
      </p:pic>
      <p:pic>
        <p:nvPicPr>
          <p:cNvPr id="85" name="Graphic 84" descr="Scales of justice outline">
            <a:extLst>
              <a:ext uri="{FF2B5EF4-FFF2-40B4-BE49-F238E27FC236}">
                <a16:creationId xmlns:a16="http://schemas.microsoft.com/office/drawing/2014/main" id="{D5EABC18-92B6-195F-8542-F5E6B386933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055693" y="3605455"/>
            <a:ext cx="3252060" cy="3252060"/>
          </a:xfrm>
          <a:prstGeom prst="rect">
            <a:avLst/>
          </a:prstGeom>
        </p:spPr>
      </p:pic>
      <p:pic>
        <p:nvPicPr>
          <p:cNvPr id="86" name="Picture 85" descr="Target Tempe Marketplace - Tempe AZ, 85281">
            <a:extLst>
              <a:ext uri="{FF2B5EF4-FFF2-40B4-BE49-F238E27FC236}">
                <a16:creationId xmlns:a16="http://schemas.microsoft.com/office/drawing/2014/main" id="{DED171A3-7A5E-D478-567B-3A9850215D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08943" y="3066"/>
            <a:ext cx="3285639" cy="127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49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3F296-3F75-6BD0-0693-5F89B6E2E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Stakeholder Implications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8BC5E-8018-362A-1508-0D54B987A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15397AD-7A77-80CC-7A5D-BE7BF4B7F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A41DC95-B223-3405-371B-CBF3AA7BD0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1234088"/>
              </p:ext>
            </p:extLst>
          </p:nvPr>
        </p:nvGraphicFramePr>
        <p:xfrm>
          <a:off x="838200" y="1794453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1" name="Picture 90" descr="Target Tempe Marketplace - Tempe AZ, 85281">
            <a:extLst>
              <a:ext uri="{FF2B5EF4-FFF2-40B4-BE49-F238E27FC236}">
                <a16:creationId xmlns:a16="http://schemas.microsoft.com/office/drawing/2014/main" id="{8F03272B-E48E-B940-9435-1BCEB8A0D4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9859" y="3066"/>
            <a:ext cx="4034723" cy="157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603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D8AF00-565C-ED14-B8AF-5DCD6D5C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58" y="-1668"/>
            <a:ext cx="5128878" cy="1351392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Concept Framework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3">
            <a:extLst>
              <a:ext uri="{FF2B5EF4-FFF2-40B4-BE49-F238E27FC236}">
                <a16:creationId xmlns:a16="http://schemas.microsoft.com/office/drawing/2014/main" id="{5B3B557F-ACA8-E463-5120-7ECA9489F9ED}"/>
              </a:ext>
            </a:extLst>
          </p:cNvPr>
          <p:cNvSpPr/>
          <p:nvPr/>
        </p:nvSpPr>
        <p:spPr>
          <a:xfrm>
            <a:off x="4459988" y="1682012"/>
            <a:ext cx="3259700" cy="1812002"/>
          </a:xfrm>
          <a:prstGeom prst="roundRect">
            <a:avLst/>
          </a:prstGeom>
          <a:solidFill>
            <a:srgbClr val="EB3D3D"/>
          </a:solidFill>
          <a:ln>
            <a:solidFill>
              <a:srgbClr val="F9000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3">
            <a:extLst>
              <a:ext uri="{FF2B5EF4-FFF2-40B4-BE49-F238E27FC236}">
                <a16:creationId xmlns:a16="http://schemas.microsoft.com/office/drawing/2014/main" id="{B7D69F78-4CD0-66CA-DBA0-BD0DA63B246D}"/>
              </a:ext>
            </a:extLst>
          </p:cNvPr>
          <p:cNvSpPr/>
          <p:nvPr/>
        </p:nvSpPr>
        <p:spPr>
          <a:xfrm>
            <a:off x="2259489" y="4219127"/>
            <a:ext cx="3259700" cy="1895951"/>
          </a:xfrm>
          <a:prstGeom prst="roundRect">
            <a:avLst/>
          </a:prstGeom>
          <a:solidFill>
            <a:srgbClr val="EB3D3D"/>
          </a:solidFill>
          <a:ln>
            <a:solidFill>
              <a:srgbClr val="F9000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: Rounded Corners 3">
            <a:extLst>
              <a:ext uri="{FF2B5EF4-FFF2-40B4-BE49-F238E27FC236}">
                <a16:creationId xmlns:a16="http://schemas.microsoft.com/office/drawing/2014/main" id="{91BA1FD1-38E0-AB00-63CB-9421A3181197}"/>
              </a:ext>
            </a:extLst>
          </p:cNvPr>
          <p:cNvSpPr/>
          <p:nvPr/>
        </p:nvSpPr>
        <p:spPr>
          <a:xfrm>
            <a:off x="309247" y="1717593"/>
            <a:ext cx="3027226" cy="1824918"/>
          </a:xfrm>
          <a:prstGeom prst="roundRect">
            <a:avLst/>
          </a:prstGeom>
          <a:solidFill>
            <a:srgbClr val="EB3D3D"/>
          </a:solidFill>
          <a:ln>
            <a:solidFill>
              <a:srgbClr val="F9000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419B7912-5302-C863-B719-4BF4A2C9705F}"/>
              </a:ext>
            </a:extLst>
          </p:cNvPr>
          <p:cNvSpPr/>
          <p:nvPr/>
        </p:nvSpPr>
        <p:spPr>
          <a:xfrm>
            <a:off x="3467613" y="2365971"/>
            <a:ext cx="833568" cy="45712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8856BA7-43A9-5D56-CA3D-DFF453BB3B1C}"/>
              </a:ext>
            </a:extLst>
          </p:cNvPr>
          <p:cNvSpPr txBox="1"/>
          <p:nvPr/>
        </p:nvSpPr>
        <p:spPr>
          <a:xfrm>
            <a:off x="320771" y="2160373"/>
            <a:ext cx="3004178" cy="929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Bureau of Labor Statistics only has general nation or MSA data</a:t>
            </a:r>
          </a:p>
        </p:txBody>
      </p:sp>
      <p:sp>
        <p:nvSpPr>
          <p:cNvPr id="39" name="Rectangle: Rounded Corners 3">
            <a:extLst>
              <a:ext uri="{FF2B5EF4-FFF2-40B4-BE49-F238E27FC236}">
                <a16:creationId xmlns:a16="http://schemas.microsoft.com/office/drawing/2014/main" id="{C0C289B9-0218-03DB-5261-C18AE61AA3BB}"/>
              </a:ext>
            </a:extLst>
          </p:cNvPr>
          <p:cNvSpPr/>
          <p:nvPr/>
        </p:nvSpPr>
        <p:spPr>
          <a:xfrm>
            <a:off x="8817754" y="1612371"/>
            <a:ext cx="3059514" cy="1889494"/>
          </a:xfrm>
          <a:prstGeom prst="roundRect">
            <a:avLst/>
          </a:prstGeom>
          <a:solidFill>
            <a:srgbClr val="EB3D3D"/>
          </a:solidFill>
          <a:ln>
            <a:solidFill>
              <a:srgbClr val="F9000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99B4A38-EF49-79EC-403B-019DC9F96945}"/>
              </a:ext>
            </a:extLst>
          </p:cNvPr>
          <p:cNvSpPr txBox="1"/>
          <p:nvPr/>
        </p:nvSpPr>
        <p:spPr>
          <a:xfrm>
            <a:off x="8957590" y="1683421"/>
            <a:ext cx="2791351" cy="177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15000"/>
              </a:lnSpc>
              <a:spcAft>
                <a:spcPts val="800"/>
              </a:spcAft>
            </a:pPr>
            <a:r>
              <a:rPr lang="en-US" sz="1600" kern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</a:t>
            </a:r>
            <a:r>
              <a:rPr lang="en-US" sz="1600" kern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ow do factors like location, rent, unemployment, distance to distribution centers, median income, and population impact Target's pricing strategies and cost of living?</a:t>
            </a:r>
            <a:endParaRPr lang="en-US" sz="1600" kern="100">
              <a:effectLst/>
              <a:latin typeface="Aptos" panose="020B000402020202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FEE00C-ECCB-9EE3-91F0-57F53B432BFB}"/>
              </a:ext>
            </a:extLst>
          </p:cNvPr>
          <p:cNvSpPr txBox="1"/>
          <p:nvPr/>
        </p:nvSpPr>
        <p:spPr>
          <a:xfrm>
            <a:off x="10129520" y="3881120"/>
            <a:ext cx="231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84BB017-1B75-6EDE-D32B-661D43257B80}"/>
              </a:ext>
            </a:extLst>
          </p:cNvPr>
          <p:cNvSpPr txBox="1"/>
          <p:nvPr/>
        </p:nvSpPr>
        <p:spPr>
          <a:xfrm>
            <a:off x="2540988" y="4714323"/>
            <a:ext cx="2700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Inference linear regression to explore the relationship between variables</a:t>
            </a:r>
          </a:p>
        </p:txBody>
      </p:sp>
      <p:sp>
        <p:nvSpPr>
          <p:cNvPr id="47" name="Arrow: Right 4">
            <a:extLst>
              <a:ext uri="{FF2B5EF4-FFF2-40B4-BE49-F238E27FC236}">
                <a16:creationId xmlns:a16="http://schemas.microsoft.com/office/drawing/2014/main" id="{D24E1DC3-BE16-60C7-3C2A-9FDB52D3B47D}"/>
              </a:ext>
            </a:extLst>
          </p:cNvPr>
          <p:cNvSpPr/>
          <p:nvPr/>
        </p:nvSpPr>
        <p:spPr>
          <a:xfrm>
            <a:off x="7859504" y="2365971"/>
            <a:ext cx="833568" cy="45712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Arrow: Right 4">
            <a:extLst>
              <a:ext uri="{FF2B5EF4-FFF2-40B4-BE49-F238E27FC236}">
                <a16:creationId xmlns:a16="http://schemas.microsoft.com/office/drawing/2014/main" id="{7672DC16-F6D5-4AE1-0F43-F3A7C8AD4E6F}"/>
              </a:ext>
            </a:extLst>
          </p:cNvPr>
          <p:cNvSpPr/>
          <p:nvPr/>
        </p:nvSpPr>
        <p:spPr>
          <a:xfrm rot="10800000">
            <a:off x="5673054" y="4938538"/>
            <a:ext cx="833568" cy="45712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ADEEB4B-96F3-A2A6-CA02-EDE6963D119E}"/>
              </a:ext>
            </a:extLst>
          </p:cNvPr>
          <p:cNvSpPr txBox="1"/>
          <p:nvPr/>
        </p:nvSpPr>
        <p:spPr>
          <a:xfrm>
            <a:off x="4776656" y="2136674"/>
            <a:ext cx="2700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‘Real Time’ grocery prices from Target and location-based controls</a:t>
            </a:r>
          </a:p>
        </p:txBody>
      </p:sp>
      <p:sp>
        <p:nvSpPr>
          <p:cNvPr id="53" name="Rectangle: Rounded Corners 3">
            <a:extLst>
              <a:ext uri="{FF2B5EF4-FFF2-40B4-BE49-F238E27FC236}">
                <a16:creationId xmlns:a16="http://schemas.microsoft.com/office/drawing/2014/main" id="{A0BE025A-D5EE-5074-5B15-B4420EA79E89}"/>
              </a:ext>
            </a:extLst>
          </p:cNvPr>
          <p:cNvSpPr/>
          <p:nvPr/>
        </p:nvSpPr>
        <p:spPr>
          <a:xfrm>
            <a:off x="6660486" y="4219127"/>
            <a:ext cx="3259700" cy="1895951"/>
          </a:xfrm>
          <a:prstGeom prst="roundRect">
            <a:avLst/>
          </a:prstGeom>
          <a:solidFill>
            <a:srgbClr val="EB3D3D"/>
          </a:solidFill>
          <a:ln>
            <a:solidFill>
              <a:srgbClr val="F90000"/>
            </a:solidFill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 to visually demonstrate division, urban, suburban, and rural differences. Along with a map to see distance to distribution centers from each location</a:t>
            </a:r>
          </a:p>
        </p:txBody>
      </p:sp>
      <p:sp>
        <p:nvSpPr>
          <p:cNvPr id="6" name="Arrow: Right 4">
            <a:extLst>
              <a:ext uri="{FF2B5EF4-FFF2-40B4-BE49-F238E27FC236}">
                <a16:creationId xmlns:a16="http://schemas.microsoft.com/office/drawing/2014/main" id="{96766FC0-0A7E-56E5-A0D4-50496A67BA2F}"/>
              </a:ext>
            </a:extLst>
          </p:cNvPr>
          <p:cNvSpPr/>
          <p:nvPr/>
        </p:nvSpPr>
        <p:spPr>
          <a:xfrm rot="8182215">
            <a:off x="9828313" y="3766965"/>
            <a:ext cx="833568" cy="45712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E6784A-154A-7236-CD0B-E3B8B61A6FD1}"/>
              </a:ext>
            </a:extLst>
          </p:cNvPr>
          <p:cNvSpPr txBox="1"/>
          <p:nvPr/>
        </p:nvSpPr>
        <p:spPr>
          <a:xfrm>
            <a:off x="7522718" y="6180168"/>
            <a:ext cx="14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A9C16F-A298-96A8-B244-0DF1EE85DA09}"/>
              </a:ext>
            </a:extLst>
          </p:cNvPr>
          <p:cNvSpPr txBox="1"/>
          <p:nvPr/>
        </p:nvSpPr>
        <p:spPr>
          <a:xfrm>
            <a:off x="980302" y="1289234"/>
            <a:ext cx="14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80F44D-011B-3E8A-C7E6-FF2768CA722E}"/>
              </a:ext>
            </a:extLst>
          </p:cNvPr>
          <p:cNvSpPr txBox="1"/>
          <p:nvPr/>
        </p:nvSpPr>
        <p:spPr>
          <a:xfrm>
            <a:off x="9637896" y="1189678"/>
            <a:ext cx="14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34AC62-E45E-F7CF-E432-2153F31A69EC}"/>
              </a:ext>
            </a:extLst>
          </p:cNvPr>
          <p:cNvSpPr txBox="1"/>
          <p:nvPr/>
        </p:nvSpPr>
        <p:spPr>
          <a:xfrm>
            <a:off x="5336218" y="1259932"/>
            <a:ext cx="14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9994EF-FA24-9D34-BCB4-29F56BFF0BD0}"/>
              </a:ext>
            </a:extLst>
          </p:cNvPr>
          <p:cNvSpPr txBox="1"/>
          <p:nvPr/>
        </p:nvSpPr>
        <p:spPr>
          <a:xfrm>
            <a:off x="3040758" y="6180168"/>
            <a:ext cx="14192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38007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ight Triangle 6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rgbClr val="EB3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solidFill>
            <a:schemeClr val="tx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10" descr="A map of the united states with many colored dots&#10;&#10;AI-generated content may be incorrect.">
            <a:extLst>
              <a:ext uri="{FF2B5EF4-FFF2-40B4-BE49-F238E27FC236}">
                <a16:creationId xmlns:a16="http://schemas.microsoft.com/office/drawing/2014/main" id="{A6D5D4D3-2B25-C6D4-FC73-CBD4B05876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144" y="1716468"/>
            <a:ext cx="8521624" cy="4009031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7DFC995-15F8-4C31-FA38-86AAC031F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3430"/>
            <a:ext cx="12646616" cy="1661359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Times New Roman"/>
                <a:cs typeface="Times New Roman"/>
              </a:rPr>
              <a:t>Map</a:t>
            </a:r>
          </a:p>
        </p:txBody>
      </p:sp>
    </p:spTree>
    <p:extLst>
      <p:ext uri="{BB962C8B-B14F-4D97-AF65-F5344CB8AC3E}">
        <p14:creationId xmlns:p14="http://schemas.microsoft.com/office/powerpoint/2010/main" val="1354161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8" name="Rectangle 16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AE52A-2919-6D4F-6EA9-38CC21E1A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00" y="727469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  <a:latin typeface="Times New Roman"/>
                <a:cs typeface="Times New Roman"/>
              </a:rPr>
              <a:t>Data Sources</a:t>
            </a:r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7C1F3-D882-4BB0-2D1A-954EBDB95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877" y="1815080"/>
            <a:ext cx="4391025" cy="41567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Thoughtfully curated grocery basket, selecting goods with perceived variety of price variance</a:t>
            </a:r>
          </a:p>
          <a:p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Web scraping with Selenium </a:t>
            </a:r>
            <a:b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</a:br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WebDriver</a:t>
            </a:r>
          </a:p>
          <a:p>
            <a:pPr lvl="1"/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Found consistent pricing with t-shirt, diapers, and AirPods</a:t>
            </a:r>
          </a:p>
          <a:p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API for </a:t>
            </a:r>
            <a:r>
              <a:rPr lang="en-US" sz="2000" err="1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rentdata.org</a:t>
            </a:r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, </a:t>
            </a:r>
            <a:r>
              <a:rPr lang="en-US" sz="2000" err="1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epi.org</a:t>
            </a:r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 and </a:t>
            </a:r>
            <a:r>
              <a:rPr lang="en-US" sz="2000" err="1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census.gov</a:t>
            </a:r>
            <a:endParaRPr lang="en-US" sz="2000">
              <a:solidFill>
                <a:schemeClr val="bg1">
                  <a:alpha val="80000"/>
                </a:schemeClr>
              </a:solidFill>
              <a:latin typeface="Times New Roman"/>
              <a:cs typeface="Times New Roman"/>
            </a:endParaRPr>
          </a:p>
          <a:p>
            <a:r>
              <a:rPr lang="en-US" sz="2000">
                <a:solidFill>
                  <a:schemeClr val="bg1">
                    <a:alpha val="80000"/>
                  </a:schemeClr>
                </a:solidFill>
                <a:latin typeface="Times New Roman"/>
                <a:cs typeface="Times New Roman"/>
              </a:rPr>
              <a:t>Target distribution center locations obtained from a warehouse information website</a:t>
            </a:r>
            <a:endParaRPr lang="en-US" sz="2000">
              <a:solidFill>
                <a:schemeClr val="bg1">
                  <a:alpha val="80000"/>
                </a:schemeClr>
              </a:solidFill>
            </a:endParaRPr>
          </a:p>
        </p:txBody>
      </p:sp>
      <p:graphicFrame>
        <p:nvGraphicFramePr>
          <p:cNvPr id="154" name="Table 153">
            <a:extLst>
              <a:ext uri="{FF2B5EF4-FFF2-40B4-BE49-F238E27FC236}">
                <a16:creationId xmlns:a16="http://schemas.microsoft.com/office/drawing/2014/main" id="{8303EB76-D54F-2863-D738-6E11F84DD9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729386"/>
              </p:ext>
            </p:extLst>
          </p:nvPr>
        </p:nvGraphicFramePr>
        <p:xfrm>
          <a:off x="5812778" y="1112655"/>
          <a:ext cx="6035909" cy="508540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834702">
                  <a:extLst>
                    <a:ext uri="{9D8B030D-6E8A-4147-A177-3AD203B41FA5}">
                      <a16:colId xmlns:a16="http://schemas.microsoft.com/office/drawing/2014/main" val="3048618614"/>
                    </a:ext>
                  </a:extLst>
                </a:gridCol>
                <a:gridCol w="4201207">
                  <a:extLst>
                    <a:ext uri="{9D8B030D-6E8A-4147-A177-3AD203B41FA5}">
                      <a16:colId xmlns:a16="http://schemas.microsoft.com/office/drawing/2014/main" val="4105355653"/>
                    </a:ext>
                  </a:extLst>
                </a:gridCol>
              </a:tblGrid>
              <a:tr h="390030">
                <a:tc>
                  <a:txBody>
                    <a:bodyPr/>
                    <a:lstStyle/>
                    <a:p>
                      <a:r>
                        <a:rPr lang="en-US" sz="1700">
                          <a:solidFill>
                            <a:schemeClr val="tx1"/>
                          </a:solidFill>
                          <a:latin typeface="Times New Roman"/>
                        </a:rPr>
                        <a:t>Data Source</a:t>
                      </a: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solidFill>
                            <a:schemeClr val="tx1"/>
                          </a:solidFill>
                          <a:latin typeface="Times New Roman"/>
                        </a:rPr>
                        <a:t>Features</a:t>
                      </a: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2671639"/>
                  </a:ext>
                </a:extLst>
              </a:tr>
              <a:tr h="141011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Target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algn="l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 Bananas, milk, eggs, cotton swab, diapers,              gum, shampoo, t-shirt, toilet paper, vegetable oil, and AirPods</a:t>
                      </a:r>
                    </a:p>
                    <a:p>
                      <a:pPr lvl="0">
                        <a:buNone/>
                      </a:pP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2353129"/>
                  </a:ext>
                </a:extLst>
              </a:tr>
              <a:tr h="108008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Rent Data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Studio, one bedroom, two-bedroom, three-bedroom, four bedroom (combined to average)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1831672"/>
                  </a:ext>
                </a:extLst>
              </a:tr>
              <a:tr h="73505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Census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Area type, population, unemployment rate, division, and median income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772855"/>
                  </a:ext>
                </a:extLst>
              </a:tr>
              <a:tr h="73505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Target </a:t>
                      </a:r>
                    </a:p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Warehouse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 u="none" strike="noStrike" noProof="0">
                          <a:solidFill>
                            <a:schemeClr val="tx1"/>
                          </a:solidFill>
                          <a:latin typeface="Times New Roman"/>
                        </a:rPr>
                        <a:t>Target warehouse locations (coordinates) </a:t>
                      </a:r>
                      <a:endParaRPr lang="en-US" sz="1700">
                        <a:solidFill>
                          <a:schemeClr val="tx1"/>
                        </a:solidFill>
                        <a:latin typeface="Times New Roman"/>
                      </a:endParaRP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3932682"/>
                  </a:ext>
                </a:extLst>
              </a:tr>
              <a:tr h="73505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>
                          <a:solidFill>
                            <a:schemeClr val="tx1"/>
                          </a:solidFill>
                          <a:latin typeface="Times New Roman"/>
                        </a:rPr>
                        <a:t>Economic Policy Institute</a:t>
                      </a: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700">
                          <a:solidFill>
                            <a:schemeClr val="tx1"/>
                          </a:solidFill>
                          <a:latin typeface="Times New Roman"/>
                        </a:rPr>
                        <a:t>Living cost estimate </a:t>
                      </a:r>
                    </a:p>
                  </a:txBody>
                  <a:tcPr marL="0" marR="0" marT="0" marB="0">
                    <a:solidFill>
                      <a:srgbClr val="EB3D3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1673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9364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3EA709-4525-3F88-00EB-14AEB701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51" y="2074363"/>
            <a:ext cx="2752354" cy="2709275"/>
          </a:xfrm>
          <a:prstGeom prst="ellipse">
            <a:avLst/>
          </a:prstGeom>
          <a:solidFill>
            <a:srgbClr val="EB3D3D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EDA</a:t>
            </a:r>
          </a:p>
        </p:txBody>
      </p:sp>
      <p:pic>
        <p:nvPicPr>
          <p:cNvPr id="8" name="Picture 7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11ACD0DC-C3A9-19EF-9E4C-24F4C938A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044" y="423200"/>
            <a:ext cx="8515533" cy="602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80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64AD5-A80C-20FD-2B8A-C06F76FC2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 kern="1200">
                <a:latin typeface="Times New Roman" panose="02020603050405020304" pitchFamily="18" charset="0"/>
                <a:cs typeface="Times New Roman" panose="02020603050405020304" pitchFamily="18" charset="0"/>
              </a:rPr>
              <a:t>Total Basket Cost Divided By Median Income</a:t>
            </a:r>
          </a:p>
        </p:txBody>
      </p:sp>
      <p:pic>
        <p:nvPicPr>
          <p:cNvPr id="4" name="Content Placeholder 15" descr="A chart with different colored squares&#10;&#10;AI-generated content may be incorrect.">
            <a:extLst>
              <a:ext uri="{FF2B5EF4-FFF2-40B4-BE49-F238E27FC236}">
                <a16:creationId xmlns:a16="http://schemas.microsoft.com/office/drawing/2014/main" id="{98A19861-B99E-6254-84AB-6BEA297B8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2" r="1" b="1"/>
          <a:stretch/>
        </p:blipFill>
        <p:spPr>
          <a:xfrm>
            <a:off x="640080" y="662382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630073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646FC9-C66D-4EC7-8310-0DD4ACC49C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DA9E4B-94A2-7A35-A8E0-12F18F77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388" y="220032"/>
            <a:ext cx="9137225" cy="10607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</a:rPr>
              <a:t>Average Prices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rgbClr val="EB3D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pic>
        <p:nvPicPr>
          <p:cNvPr id="3" name="Picture 2" descr="A map of the united states&#10;&#10;AI-generated content may be incorrect.">
            <a:extLst>
              <a:ext uri="{FF2B5EF4-FFF2-40B4-BE49-F238E27FC236}">
                <a16:creationId xmlns:a16="http://schemas.microsoft.com/office/drawing/2014/main" id="{C8ABFC78-B837-9FE9-60D5-C0DE7F92F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572" y="2774718"/>
            <a:ext cx="5596128" cy="28260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1FFF6F-291F-0228-C5E3-CBE38D54D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302" y="2773098"/>
            <a:ext cx="5596128" cy="270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923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EB3D3D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F0DF9-BB3F-E000-8D0D-7F537F7EF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Heat Map</a:t>
            </a:r>
          </a:p>
        </p:txBody>
      </p:sp>
      <p:pic>
        <p:nvPicPr>
          <p:cNvPr id="7" name="Content Placeholder 6" descr="A screenshot of a graph&#10;&#10;AI-generated content may be incorrect.">
            <a:extLst>
              <a:ext uri="{FF2B5EF4-FFF2-40B4-BE49-F238E27FC236}">
                <a16:creationId xmlns:a16="http://schemas.microsoft.com/office/drawing/2014/main" id="{5CD6D850-AA64-076B-B694-5297810F5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3"/>
          <a:stretch/>
        </p:blipFill>
        <p:spPr>
          <a:xfrm>
            <a:off x="5305172" y="178517"/>
            <a:ext cx="6209309" cy="655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58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3D3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20CF4-7C6E-F4DA-8248-F2782087C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9890" y="1819060"/>
            <a:ext cx="4099316" cy="3223406"/>
          </a:xfrm>
        </p:spPr>
        <p:txBody>
          <a:bodyPr anchor="t">
            <a:noAutofit/>
          </a:bodyPr>
          <a:lstStyle/>
          <a:p>
            <a:r>
              <a:rPr lang="en-US" sz="5400">
                <a:solidFill>
                  <a:schemeClr val="bg1"/>
                </a:solidFill>
                <a:latin typeface="Times New Roman"/>
                <a:cs typeface="Times New Roman"/>
              </a:rPr>
              <a:t>Linear Regression-Complete Weekly Costs</a:t>
            </a:r>
            <a:r>
              <a:rPr lang="en-US" sz="5400">
                <a:latin typeface="Times New Roman"/>
                <a:cs typeface="Times New Roman"/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7645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B20B18-0E04-E917-8EB8-E6D4DCE3C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9" y="1498385"/>
            <a:ext cx="6958063" cy="427468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9939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9055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Targeting the Truth</vt:lpstr>
      <vt:lpstr>Concept Framework</vt:lpstr>
      <vt:lpstr>Map</vt:lpstr>
      <vt:lpstr>Data Sources</vt:lpstr>
      <vt:lpstr>EDA</vt:lpstr>
      <vt:lpstr>Total Basket Cost Divided By Median Income</vt:lpstr>
      <vt:lpstr>Average Prices</vt:lpstr>
      <vt:lpstr>Heat Map</vt:lpstr>
      <vt:lpstr>Linear Regression-Complete Weekly Costs </vt:lpstr>
      <vt:lpstr>Linear Regression – Individual Products and Controls</vt:lpstr>
      <vt:lpstr>Linear Regression – Individual Products </vt:lpstr>
      <vt:lpstr>Limitations/Further Research</vt:lpstr>
      <vt:lpstr>Ethical, Legal, Social Implications</vt:lpstr>
      <vt:lpstr>Stakeholder Implications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12</cp:revision>
  <dcterms:created xsi:type="dcterms:W3CDTF">2025-04-12T00:51:40Z</dcterms:created>
  <dcterms:modified xsi:type="dcterms:W3CDTF">2025-05-08T17:10:29Z</dcterms:modified>
</cp:coreProperties>
</file>